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7"/>
  </p:notesMasterIdLst>
  <p:handoutMasterIdLst>
    <p:handoutMasterId r:id="rId48"/>
  </p:handoutMasterIdLst>
  <p:sldIdLst>
    <p:sldId id="296" r:id="rId2"/>
    <p:sldId id="295" r:id="rId3"/>
    <p:sldId id="258" r:id="rId4"/>
    <p:sldId id="304" r:id="rId5"/>
    <p:sldId id="262" r:id="rId6"/>
    <p:sldId id="293" r:id="rId7"/>
    <p:sldId id="292" r:id="rId8"/>
    <p:sldId id="264" r:id="rId9"/>
    <p:sldId id="303" r:id="rId10"/>
    <p:sldId id="305" r:id="rId11"/>
    <p:sldId id="259" r:id="rId12"/>
    <p:sldId id="260" r:id="rId13"/>
    <p:sldId id="263" r:id="rId14"/>
    <p:sldId id="257" r:id="rId15"/>
    <p:sldId id="287" r:id="rId16"/>
    <p:sldId id="288" r:id="rId17"/>
    <p:sldId id="297" r:id="rId18"/>
    <p:sldId id="299" r:id="rId19"/>
    <p:sldId id="301" r:id="rId20"/>
    <p:sldId id="294" r:id="rId21"/>
    <p:sldId id="302" r:id="rId22"/>
    <p:sldId id="291" r:id="rId23"/>
    <p:sldId id="300" r:id="rId24"/>
    <p:sldId id="289" r:id="rId25"/>
    <p:sldId id="266" r:id="rId26"/>
    <p:sldId id="267" r:id="rId27"/>
    <p:sldId id="268" r:id="rId28"/>
    <p:sldId id="269" r:id="rId29"/>
    <p:sldId id="270" r:id="rId30"/>
    <p:sldId id="271" r:id="rId31"/>
    <p:sldId id="272" r:id="rId32"/>
    <p:sldId id="273" r:id="rId33"/>
    <p:sldId id="274" r:id="rId34"/>
    <p:sldId id="275" r:id="rId35"/>
    <p:sldId id="276" r:id="rId36"/>
    <p:sldId id="277" r:id="rId37"/>
    <p:sldId id="278" r:id="rId38"/>
    <p:sldId id="279" r:id="rId39"/>
    <p:sldId id="280" r:id="rId40"/>
    <p:sldId id="281" r:id="rId41"/>
    <p:sldId id="282" r:id="rId42"/>
    <p:sldId id="283" r:id="rId43"/>
    <p:sldId id="284" r:id="rId44"/>
    <p:sldId id="290" r:id="rId45"/>
    <p:sldId id="286" r:id="rId46"/>
  </p:sldIdLst>
  <p:sldSz cx="9144000" cy="6858000" type="screen4x3"/>
  <p:notesSz cx="6854825" cy="9750425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66CCFF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 vertBarState="maximized">
    <p:restoredLeft sz="15620" autoAdjust="0"/>
    <p:restoredTop sz="94614" autoAdjust="0"/>
  </p:normalViewPr>
  <p:slideViewPr>
    <p:cSldViewPr>
      <p:cViewPr varScale="1">
        <p:scale>
          <a:sx n="85" d="100"/>
          <a:sy n="85" d="100"/>
        </p:scale>
        <p:origin x="-36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17.xml"/><Relationship Id="rId1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61EE49-458E-4BDC-AB85-D5B59E748A73}" type="doc">
      <dgm:prSet loTypeId="urn:microsoft.com/office/officeart/2005/8/layout/chart3" loCatId="cycle" qsTypeId="urn:microsoft.com/office/officeart/2005/8/quickstyle/3d9" qsCatId="3D" csTypeId="urn:microsoft.com/office/officeart/2005/8/colors/accent1_2" csCatId="accent1" phldr="1"/>
      <dgm:spPr/>
    </dgm:pt>
    <dgm:pt modelId="{1462D88D-90F3-444E-90AD-B166159A20A3}">
      <dgm:prSet phldrT="[Text]" custT="1"/>
      <dgm:spPr/>
      <dgm:t>
        <a:bodyPr/>
        <a:lstStyle/>
        <a:p>
          <a:r>
            <a:rPr lang="de-DE" sz="2800" b="1" dirty="0" smtClean="0">
              <a:solidFill>
                <a:srgbClr val="FFFF00"/>
              </a:solidFill>
            </a:rPr>
            <a:t>Praxis im </a:t>
          </a:r>
          <a:r>
            <a:rPr lang="de-DE" sz="2800" b="1" dirty="0" err="1" smtClean="0">
              <a:solidFill>
                <a:srgbClr val="FFFF00"/>
              </a:solidFill>
            </a:rPr>
            <a:t>sozialenBereich</a:t>
          </a:r>
          <a:endParaRPr lang="de-DE" sz="2800" b="1" dirty="0">
            <a:solidFill>
              <a:srgbClr val="FFFF00"/>
            </a:solidFill>
          </a:endParaRPr>
        </a:p>
      </dgm:t>
    </dgm:pt>
    <dgm:pt modelId="{128FFBB3-A905-4214-A8C4-888194A2F292}" type="parTrans" cxnId="{F8D75306-A5D1-4FE5-8CF6-CC6B662C81D4}">
      <dgm:prSet/>
      <dgm:spPr/>
      <dgm:t>
        <a:bodyPr/>
        <a:lstStyle/>
        <a:p>
          <a:endParaRPr lang="de-DE"/>
        </a:p>
      </dgm:t>
    </dgm:pt>
    <dgm:pt modelId="{FD34623D-B4D5-40FC-A842-45E942AF48A9}" type="sibTrans" cxnId="{F8D75306-A5D1-4FE5-8CF6-CC6B662C81D4}">
      <dgm:prSet/>
      <dgm:spPr/>
      <dgm:t>
        <a:bodyPr/>
        <a:lstStyle/>
        <a:p>
          <a:endParaRPr lang="de-DE"/>
        </a:p>
      </dgm:t>
    </dgm:pt>
    <dgm:pt modelId="{F1A3F142-5F1E-40D7-A0AD-2AF86A19F7C6}">
      <dgm:prSet phldrT="[Text]"/>
      <dgm:spPr/>
      <dgm:t>
        <a:bodyPr/>
        <a:lstStyle/>
        <a:p>
          <a:r>
            <a:rPr lang="de-DE" b="1" dirty="0" smtClean="0">
              <a:solidFill>
                <a:srgbClr val="002060"/>
              </a:solidFill>
            </a:rPr>
            <a:t>Verbindung mit Literatur oder Sachtexten</a:t>
          </a:r>
          <a:endParaRPr lang="de-DE" b="1" dirty="0">
            <a:solidFill>
              <a:srgbClr val="002060"/>
            </a:solidFill>
          </a:endParaRPr>
        </a:p>
      </dgm:t>
    </dgm:pt>
    <dgm:pt modelId="{1E585B21-2B3B-46CD-B253-111D6A21755D}" type="parTrans" cxnId="{FAA23AE3-EC74-4207-AAE5-793A0303FC7C}">
      <dgm:prSet/>
      <dgm:spPr/>
      <dgm:t>
        <a:bodyPr/>
        <a:lstStyle/>
        <a:p>
          <a:endParaRPr lang="de-DE"/>
        </a:p>
      </dgm:t>
    </dgm:pt>
    <dgm:pt modelId="{C83D23BD-527E-4056-B696-77215551B6E6}" type="sibTrans" cxnId="{FAA23AE3-EC74-4207-AAE5-793A0303FC7C}">
      <dgm:prSet/>
      <dgm:spPr/>
      <dgm:t>
        <a:bodyPr/>
        <a:lstStyle/>
        <a:p>
          <a:endParaRPr lang="de-DE"/>
        </a:p>
      </dgm:t>
    </dgm:pt>
    <dgm:pt modelId="{0DE15B58-9E5B-4B8E-8155-5E87D0DF2700}">
      <dgm:prSet phldrT="[Text]" custT="1"/>
      <dgm:spPr/>
      <dgm:t>
        <a:bodyPr/>
        <a:lstStyle/>
        <a:p>
          <a:r>
            <a:rPr lang="de-DE" sz="2400" b="1" dirty="0" smtClean="0">
              <a:solidFill>
                <a:srgbClr val="C00000"/>
              </a:solidFill>
            </a:rPr>
            <a:t>Gespräche oder  Vorträge in den Klassen</a:t>
          </a:r>
          <a:endParaRPr lang="de-DE" sz="2400" b="1" dirty="0">
            <a:solidFill>
              <a:srgbClr val="C00000"/>
            </a:solidFill>
          </a:endParaRPr>
        </a:p>
      </dgm:t>
    </dgm:pt>
    <dgm:pt modelId="{43E17C74-BD03-4375-9E6A-178C217D418A}" type="parTrans" cxnId="{39A69EA0-8C63-4797-A9EC-DC92F82E7021}">
      <dgm:prSet/>
      <dgm:spPr/>
      <dgm:t>
        <a:bodyPr/>
        <a:lstStyle/>
        <a:p>
          <a:endParaRPr lang="de-DE"/>
        </a:p>
      </dgm:t>
    </dgm:pt>
    <dgm:pt modelId="{F1BE38CC-C9D1-4058-9ED6-5E8C8F743191}" type="sibTrans" cxnId="{39A69EA0-8C63-4797-A9EC-DC92F82E7021}">
      <dgm:prSet/>
      <dgm:spPr/>
      <dgm:t>
        <a:bodyPr/>
        <a:lstStyle/>
        <a:p>
          <a:endParaRPr lang="de-DE"/>
        </a:p>
      </dgm:t>
    </dgm:pt>
    <dgm:pt modelId="{A3CADF84-DF2F-456E-A5D3-54CDC1ADF40A}" type="pres">
      <dgm:prSet presAssocID="{2B61EE49-458E-4BDC-AB85-D5B59E748A73}" presName="compositeShape" presStyleCnt="0">
        <dgm:presLayoutVars>
          <dgm:chMax val="7"/>
          <dgm:dir/>
          <dgm:resizeHandles val="exact"/>
        </dgm:presLayoutVars>
      </dgm:prSet>
      <dgm:spPr/>
    </dgm:pt>
    <dgm:pt modelId="{5A8ECC0E-77F2-4662-8EE0-68A7BF701C31}" type="pres">
      <dgm:prSet presAssocID="{2B61EE49-458E-4BDC-AB85-D5B59E748A73}" presName="wedge1" presStyleLbl="node1" presStyleIdx="0" presStyleCnt="3" custLinFactNeighborX="-19542" custLinFactNeighborY="15349"/>
      <dgm:spPr/>
      <dgm:t>
        <a:bodyPr/>
        <a:lstStyle/>
        <a:p>
          <a:endParaRPr lang="de-DE"/>
        </a:p>
      </dgm:t>
    </dgm:pt>
    <dgm:pt modelId="{E75868D0-81F0-4C3A-A30C-0F263F3FC101}" type="pres">
      <dgm:prSet presAssocID="{2B61EE49-458E-4BDC-AB85-D5B59E748A73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0648311F-F72B-4341-9224-273BD7DE6938}" type="pres">
      <dgm:prSet presAssocID="{2B61EE49-458E-4BDC-AB85-D5B59E748A73}" presName="wedge2" presStyleLbl="node1" presStyleIdx="1" presStyleCnt="3" custLinFactNeighborX="-15859" custLinFactNeighborY="16788"/>
      <dgm:spPr/>
      <dgm:t>
        <a:bodyPr/>
        <a:lstStyle/>
        <a:p>
          <a:endParaRPr lang="de-DE"/>
        </a:p>
      </dgm:t>
    </dgm:pt>
    <dgm:pt modelId="{27D39D3B-BD87-4BC4-B2D2-E061B010F80A}" type="pres">
      <dgm:prSet presAssocID="{2B61EE49-458E-4BDC-AB85-D5B59E748A73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5F852DB-7C20-486F-A5A7-2D6D5820ECDB}" type="pres">
      <dgm:prSet presAssocID="{2B61EE49-458E-4BDC-AB85-D5B59E748A73}" presName="wedge3" presStyleLbl="node1" presStyleIdx="2" presStyleCnt="3" custLinFactNeighborX="-17330" custLinFactNeighborY="13844"/>
      <dgm:spPr/>
      <dgm:t>
        <a:bodyPr/>
        <a:lstStyle/>
        <a:p>
          <a:endParaRPr lang="de-DE"/>
        </a:p>
      </dgm:t>
    </dgm:pt>
    <dgm:pt modelId="{FCEA52BA-AE86-413C-A251-5F09BD04F5C8}" type="pres">
      <dgm:prSet presAssocID="{2B61EE49-458E-4BDC-AB85-D5B59E748A73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FCED41BD-CC32-44B7-9F30-62D5BC247F5E}" type="presOf" srcId="{F1A3F142-5F1E-40D7-A0AD-2AF86A19F7C6}" destId="{0648311F-F72B-4341-9224-273BD7DE6938}" srcOrd="0" destOrd="0" presId="urn:microsoft.com/office/officeart/2005/8/layout/chart3"/>
    <dgm:cxn modelId="{FAA23AE3-EC74-4207-AAE5-793A0303FC7C}" srcId="{2B61EE49-458E-4BDC-AB85-D5B59E748A73}" destId="{F1A3F142-5F1E-40D7-A0AD-2AF86A19F7C6}" srcOrd="1" destOrd="0" parTransId="{1E585B21-2B3B-46CD-B253-111D6A21755D}" sibTransId="{C83D23BD-527E-4056-B696-77215551B6E6}"/>
    <dgm:cxn modelId="{19DF1265-9D90-42FA-A452-E7DEC3C86953}" type="presOf" srcId="{1462D88D-90F3-444E-90AD-B166159A20A3}" destId="{E75868D0-81F0-4C3A-A30C-0F263F3FC101}" srcOrd="1" destOrd="0" presId="urn:microsoft.com/office/officeart/2005/8/layout/chart3"/>
    <dgm:cxn modelId="{F8D75306-A5D1-4FE5-8CF6-CC6B662C81D4}" srcId="{2B61EE49-458E-4BDC-AB85-D5B59E748A73}" destId="{1462D88D-90F3-444E-90AD-B166159A20A3}" srcOrd="0" destOrd="0" parTransId="{128FFBB3-A905-4214-A8C4-888194A2F292}" sibTransId="{FD34623D-B4D5-40FC-A842-45E942AF48A9}"/>
    <dgm:cxn modelId="{2B5840A3-159A-42B9-877C-BCC84CE4A5CD}" type="presOf" srcId="{0DE15B58-9E5B-4B8E-8155-5E87D0DF2700}" destId="{FCEA52BA-AE86-413C-A251-5F09BD04F5C8}" srcOrd="1" destOrd="0" presId="urn:microsoft.com/office/officeart/2005/8/layout/chart3"/>
    <dgm:cxn modelId="{39A69EA0-8C63-4797-A9EC-DC92F82E7021}" srcId="{2B61EE49-458E-4BDC-AB85-D5B59E748A73}" destId="{0DE15B58-9E5B-4B8E-8155-5E87D0DF2700}" srcOrd="2" destOrd="0" parTransId="{43E17C74-BD03-4375-9E6A-178C217D418A}" sibTransId="{F1BE38CC-C9D1-4058-9ED6-5E8C8F743191}"/>
    <dgm:cxn modelId="{40CE1F43-9BD7-4E4E-BCD4-8B61ADA5BEF6}" type="presOf" srcId="{F1A3F142-5F1E-40D7-A0AD-2AF86A19F7C6}" destId="{27D39D3B-BD87-4BC4-B2D2-E061B010F80A}" srcOrd="1" destOrd="0" presId="urn:microsoft.com/office/officeart/2005/8/layout/chart3"/>
    <dgm:cxn modelId="{467271A7-9272-4C2E-852C-0F33706CEBEC}" type="presOf" srcId="{1462D88D-90F3-444E-90AD-B166159A20A3}" destId="{5A8ECC0E-77F2-4662-8EE0-68A7BF701C31}" srcOrd="0" destOrd="0" presId="urn:microsoft.com/office/officeart/2005/8/layout/chart3"/>
    <dgm:cxn modelId="{8C46D3DB-39BA-4C5D-992B-7DC470CDED82}" type="presOf" srcId="{0DE15B58-9E5B-4B8E-8155-5E87D0DF2700}" destId="{D5F852DB-7C20-486F-A5A7-2D6D5820ECDB}" srcOrd="0" destOrd="0" presId="urn:microsoft.com/office/officeart/2005/8/layout/chart3"/>
    <dgm:cxn modelId="{47415A35-4496-42FB-BA70-002D10CEE28D}" type="presOf" srcId="{2B61EE49-458E-4BDC-AB85-D5B59E748A73}" destId="{A3CADF84-DF2F-456E-A5D3-54CDC1ADF40A}" srcOrd="0" destOrd="0" presId="urn:microsoft.com/office/officeart/2005/8/layout/chart3"/>
    <dgm:cxn modelId="{1E3C7AE1-05D2-46AA-87D0-35CDE474EC95}" type="presParOf" srcId="{A3CADF84-DF2F-456E-A5D3-54CDC1ADF40A}" destId="{5A8ECC0E-77F2-4662-8EE0-68A7BF701C31}" srcOrd="0" destOrd="0" presId="urn:microsoft.com/office/officeart/2005/8/layout/chart3"/>
    <dgm:cxn modelId="{29970D84-212B-46C8-B3EE-E2E5065123ED}" type="presParOf" srcId="{A3CADF84-DF2F-456E-A5D3-54CDC1ADF40A}" destId="{E75868D0-81F0-4C3A-A30C-0F263F3FC101}" srcOrd="1" destOrd="0" presId="urn:microsoft.com/office/officeart/2005/8/layout/chart3"/>
    <dgm:cxn modelId="{65996F86-057E-4E24-95DC-4FC32C62C5C3}" type="presParOf" srcId="{A3CADF84-DF2F-456E-A5D3-54CDC1ADF40A}" destId="{0648311F-F72B-4341-9224-273BD7DE6938}" srcOrd="2" destOrd="0" presId="urn:microsoft.com/office/officeart/2005/8/layout/chart3"/>
    <dgm:cxn modelId="{D0C93DDB-2AA1-48A7-827B-E29CDA980D66}" type="presParOf" srcId="{A3CADF84-DF2F-456E-A5D3-54CDC1ADF40A}" destId="{27D39D3B-BD87-4BC4-B2D2-E061B010F80A}" srcOrd="3" destOrd="0" presId="urn:microsoft.com/office/officeart/2005/8/layout/chart3"/>
    <dgm:cxn modelId="{89BB2B5A-1A83-4C09-9845-075EBBF08FBB}" type="presParOf" srcId="{A3CADF84-DF2F-456E-A5D3-54CDC1ADF40A}" destId="{D5F852DB-7C20-486F-A5A7-2D6D5820ECDB}" srcOrd="4" destOrd="0" presId="urn:microsoft.com/office/officeart/2005/8/layout/chart3"/>
    <dgm:cxn modelId="{AEDD9304-6610-472E-85E1-BF42E33B9D0A}" type="presParOf" srcId="{A3CADF84-DF2F-456E-A5D3-54CDC1ADF40A}" destId="{FCEA52BA-AE86-413C-A251-5F09BD04F5C8}" srcOrd="5" destOrd="0" presId="urn:microsoft.com/office/officeart/2005/8/layout/chart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0D54C4A-28EF-47C6-A19B-8B027D41D22B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2E72D7FD-BCE9-4B04-8F3C-1F813FBE605F}">
      <dgm:prSet phldrT="[Text]" custT="1"/>
      <dgm:spPr>
        <a:solidFill>
          <a:srgbClr val="66CCFF"/>
        </a:solidFill>
      </dgm:spPr>
      <dgm:t>
        <a:bodyPr/>
        <a:lstStyle/>
        <a:p>
          <a:r>
            <a:rPr lang="de-DE" sz="2000" dirty="0" smtClean="0"/>
            <a:t>Ethische</a:t>
          </a:r>
        </a:p>
        <a:p>
          <a:r>
            <a:rPr lang="de-DE" sz="2000" dirty="0" smtClean="0"/>
            <a:t>Grundlagen</a:t>
          </a:r>
          <a:endParaRPr lang="de-DE" sz="2000" dirty="0"/>
        </a:p>
      </dgm:t>
    </dgm:pt>
    <dgm:pt modelId="{761A7BC2-53D6-49AF-B3A5-61D5C56D16B2}" type="parTrans" cxnId="{7DBA684E-94E7-4AA9-853A-4519BC26CDEE}">
      <dgm:prSet/>
      <dgm:spPr/>
      <dgm:t>
        <a:bodyPr/>
        <a:lstStyle/>
        <a:p>
          <a:endParaRPr lang="de-DE"/>
        </a:p>
      </dgm:t>
    </dgm:pt>
    <dgm:pt modelId="{457EBF68-DB32-45FE-8467-60415C679B4A}" type="sibTrans" cxnId="{7DBA684E-94E7-4AA9-853A-4519BC26CDEE}">
      <dgm:prSet/>
      <dgm:spPr/>
      <dgm:t>
        <a:bodyPr/>
        <a:lstStyle/>
        <a:p>
          <a:endParaRPr lang="de-DE"/>
        </a:p>
      </dgm:t>
    </dgm:pt>
    <dgm:pt modelId="{13F12FEB-1DED-4B7F-B6F9-FF673963AAD1}">
      <dgm:prSet phldrT="[Text]" custT="1"/>
      <dgm:spPr>
        <a:solidFill>
          <a:srgbClr val="00B050"/>
        </a:solidFill>
      </dgm:spPr>
      <dgm:t>
        <a:bodyPr/>
        <a:lstStyle/>
        <a:p>
          <a:r>
            <a:rPr lang="de-DE" sz="2000" dirty="0" smtClean="0"/>
            <a:t>Literatur-</a:t>
          </a:r>
          <a:r>
            <a:rPr lang="de-DE" sz="2000" dirty="0" err="1" smtClean="0"/>
            <a:t>anbindung</a:t>
          </a:r>
          <a:endParaRPr lang="de-DE" sz="2000" dirty="0"/>
        </a:p>
      </dgm:t>
    </dgm:pt>
    <dgm:pt modelId="{108FA4B3-3177-4227-B4E8-52C74EA7BEE1}" type="parTrans" cxnId="{FE54FEA4-567E-4EC0-B2AC-CAE222837999}">
      <dgm:prSet/>
      <dgm:spPr/>
      <dgm:t>
        <a:bodyPr/>
        <a:lstStyle/>
        <a:p>
          <a:endParaRPr lang="de-DE"/>
        </a:p>
      </dgm:t>
    </dgm:pt>
    <dgm:pt modelId="{34784575-128B-499E-A62F-8700DC9FE160}" type="sibTrans" cxnId="{FE54FEA4-567E-4EC0-B2AC-CAE222837999}">
      <dgm:prSet/>
      <dgm:spPr/>
      <dgm:t>
        <a:bodyPr/>
        <a:lstStyle/>
        <a:p>
          <a:endParaRPr lang="de-DE"/>
        </a:p>
      </dgm:t>
    </dgm:pt>
    <dgm:pt modelId="{E5830EB9-BCA9-49EA-AAB7-F91BAF8D4380}">
      <dgm:prSet phldrT="[Text]" custT="1"/>
      <dgm:spPr>
        <a:solidFill>
          <a:srgbClr val="FFC000"/>
        </a:solidFill>
      </dgm:spPr>
      <dgm:t>
        <a:bodyPr/>
        <a:lstStyle/>
        <a:p>
          <a:r>
            <a:rPr lang="de-DE" sz="2000" dirty="0" smtClean="0"/>
            <a:t>Praxis-</a:t>
          </a:r>
          <a:r>
            <a:rPr lang="de-DE" sz="2000" dirty="0" err="1" smtClean="0"/>
            <a:t>erfahrung</a:t>
          </a:r>
          <a:endParaRPr lang="de-DE" sz="2000" dirty="0"/>
        </a:p>
      </dgm:t>
    </dgm:pt>
    <dgm:pt modelId="{A11A495A-FB35-44F1-8839-9E3288C5BC57}" type="parTrans" cxnId="{BF8DAF99-A537-4AC9-A832-55273901A328}">
      <dgm:prSet/>
      <dgm:spPr/>
      <dgm:t>
        <a:bodyPr/>
        <a:lstStyle/>
        <a:p>
          <a:endParaRPr lang="de-DE"/>
        </a:p>
      </dgm:t>
    </dgm:pt>
    <dgm:pt modelId="{2E275676-7574-4AAD-96EF-644221184E37}" type="sibTrans" cxnId="{BF8DAF99-A537-4AC9-A832-55273901A328}">
      <dgm:prSet/>
      <dgm:spPr/>
      <dgm:t>
        <a:bodyPr/>
        <a:lstStyle/>
        <a:p>
          <a:endParaRPr lang="de-DE"/>
        </a:p>
      </dgm:t>
    </dgm:pt>
    <dgm:pt modelId="{819CCA27-E6C4-430F-8F64-A3A8C40577A9}" type="pres">
      <dgm:prSet presAssocID="{D0D54C4A-28EF-47C6-A19B-8B027D41D22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3BA5DDCC-A646-4EC5-B5E4-074BD6EC4350}" type="pres">
      <dgm:prSet presAssocID="{2E72D7FD-BCE9-4B04-8F3C-1F813FBE605F}" presName="node" presStyleLbl="node1" presStyleIdx="0" presStyleCnt="3" custRadScaleRad="103864" custRadScaleInc="817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77894EC-D1A4-4387-9469-86ADC9FDF0DB}" type="pres">
      <dgm:prSet presAssocID="{457EBF68-DB32-45FE-8467-60415C679B4A}" presName="sibTrans" presStyleLbl="sibTrans2D1" presStyleIdx="0" presStyleCnt="3"/>
      <dgm:spPr/>
      <dgm:t>
        <a:bodyPr/>
        <a:lstStyle/>
        <a:p>
          <a:endParaRPr lang="de-DE"/>
        </a:p>
      </dgm:t>
    </dgm:pt>
    <dgm:pt modelId="{3DB81F95-ABBD-4B7C-8232-03BC9EF5A9F2}" type="pres">
      <dgm:prSet presAssocID="{457EBF68-DB32-45FE-8467-60415C679B4A}" presName="connectorText" presStyleLbl="sibTrans2D1" presStyleIdx="0" presStyleCnt="3"/>
      <dgm:spPr/>
      <dgm:t>
        <a:bodyPr/>
        <a:lstStyle/>
        <a:p>
          <a:endParaRPr lang="de-DE"/>
        </a:p>
      </dgm:t>
    </dgm:pt>
    <dgm:pt modelId="{34C0BA76-A74C-4369-B2F4-BC5BA87109D2}" type="pres">
      <dgm:prSet presAssocID="{13F12FEB-1DED-4B7F-B6F9-FF673963AAD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3CE5EC49-636C-465F-AD5B-26C40D1BEB6D}" type="pres">
      <dgm:prSet presAssocID="{34784575-128B-499E-A62F-8700DC9FE160}" presName="sibTrans" presStyleLbl="sibTrans2D1" presStyleIdx="1" presStyleCnt="3"/>
      <dgm:spPr/>
      <dgm:t>
        <a:bodyPr/>
        <a:lstStyle/>
        <a:p>
          <a:endParaRPr lang="de-DE"/>
        </a:p>
      </dgm:t>
    </dgm:pt>
    <dgm:pt modelId="{DC80A444-911D-4F0B-8F16-60CCDA1B3DEE}" type="pres">
      <dgm:prSet presAssocID="{34784575-128B-499E-A62F-8700DC9FE160}" presName="connectorText" presStyleLbl="sibTrans2D1" presStyleIdx="1" presStyleCnt="3"/>
      <dgm:spPr/>
      <dgm:t>
        <a:bodyPr/>
        <a:lstStyle/>
        <a:p>
          <a:endParaRPr lang="de-DE"/>
        </a:p>
      </dgm:t>
    </dgm:pt>
    <dgm:pt modelId="{7B47BE87-5A93-4BD9-8622-01AAB0933761}" type="pres">
      <dgm:prSet presAssocID="{E5830EB9-BCA9-49EA-AAB7-F91BAF8D438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0619DB7C-F8C4-4362-989F-1ACDAB1FF99E}" type="pres">
      <dgm:prSet presAssocID="{2E275676-7574-4AAD-96EF-644221184E37}" presName="sibTrans" presStyleLbl="sibTrans2D1" presStyleIdx="2" presStyleCnt="3"/>
      <dgm:spPr/>
      <dgm:t>
        <a:bodyPr/>
        <a:lstStyle/>
        <a:p>
          <a:endParaRPr lang="de-DE"/>
        </a:p>
      </dgm:t>
    </dgm:pt>
    <dgm:pt modelId="{DF6EFFE9-0F81-4E6F-91F8-276FBC794767}" type="pres">
      <dgm:prSet presAssocID="{2E275676-7574-4AAD-96EF-644221184E37}" presName="connectorText" presStyleLbl="sibTrans2D1" presStyleIdx="2" presStyleCnt="3"/>
      <dgm:spPr/>
      <dgm:t>
        <a:bodyPr/>
        <a:lstStyle/>
        <a:p>
          <a:endParaRPr lang="de-DE"/>
        </a:p>
      </dgm:t>
    </dgm:pt>
  </dgm:ptLst>
  <dgm:cxnLst>
    <dgm:cxn modelId="{08C8E67B-8A59-4A09-9C93-DDDBED7F3F18}" type="presOf" srcId="{E5830EB9-BCA9-49EA-AAB7-F91BAF8D4380}" destId="{7B47BE87-5A93-4BD9-8622-01AAB0933761}" srcOrd="0" destOrd="0" presId="urn:microsoft.com/office/officeart/2005/8/layout/cycle7"/>
    <dgm:cxn modelId="{3532A49E-C88E-4807-844E-BF0E6E08444B}" type="presOf" srcId="{13F12FEB-1DED-4B7F-B6F9-FF673963AAD1}" destId="{34C0BA76-A74C-4369-B2F4-BC5BA87109D2}" srcOrd="0" destOrd="0" presId="urn:microsoft.com/office/officeart/2005/8/layout/cycle7"/>
    <dgm:cxn modelId="{73D703AD-74F1-47CB-B92E-FC0C56B8542C}" type="presOf" srcId="{2E275676-7574-4AAD-96EF-644221184E37}" destId="{DF6EFFE9-0F81-4E6F-91F8-276FBC794767}" srcOrd="1" destOrd="0" presId="urn:microsoft.com/office/officeart/2005/8/layout/cycle7"/>
    <dgm:cxn modelId="{A9830EDD-53F7-4B32-B9D3-843C05D3AFA6}" type="presOf" srcId="{34784575-128B-499E-A62F-8700DC9FE160}" destId="{DC80A444-911D-4F0B-8F16-60CCDA1B3DEE}" srcOrd="1" destOrd="0" presId="urn:microsoft.com/office/officeart/2005/8/layout/cycle7"/>
    <dgm:cxn modelId="{48A9CFDB-0311-4834-A644-32A16FAA4551}" type="presOf" srcId="{D0D54C4A-28EF-47C6-A19B-8B027D41D22B}" destId="{819CCA27-E6C4-430F-8F64-A3A8C40577A9}" srcOrd="0" destOrd="0" presId="urn:microsoft.com/office/officeart/2005/8/layout/cycle7"/>
    <dgm:cxn modelId="{9880A339-0D6B-4872-A2D6-CE38ABF582B9}" type="presOf" srcId="{457EBF68-DB32-45FE-8467-60415C679B4A}" destId="{777894EC-D1A4-4387-9469-86ADC9FDF0DB}" srcOrd="0" destOrd="0" presId="urn:microsoft.com/office/officeart/2005/8/layout/cycle7"/>
    <dgm:cxn modelId="{3F8E7340-F9C4-45D1-AC48-C8E80505B6AC}" type="presOf" srcId="{2E72D7FD-BCE9-4B04-8F3C-1F813FBE605F}" destId="{3BA5DDCC-A646-4EC5-B5E4-074BD6EC4350}" srcOrd="0" destOrd="0" presId="urn:microsoft.com/office/officeart/2005/8/layout/cycle7"/>
    <dgm:cxn modelId="{FE54FEA4-567E-4EC0-B2AC-CAE222837999}" srcId="{D0D54C4A-28EF-47C6-A19B-8B027D41D22B}" destId="{13F12FEB-1DED-4B7F-B6F9-FF673963AAD1}" srcOrd="1" destOrd="0" parTransId="{108FA4B3-3177-4227-B4E8-52C74EA7BEE1}" sibTransId="{34784575-128B-499E-A62F-8700DC9FE160}"/>
    <dgm:cxn modelId="{9795961C-0BB9-487C-BB99-BBC03BDD65A7}" type="presOf" srcId="{34784575-128B-499E-A62F-8700DC9FE160}" destId="{3CE5EC49-636C-465F-AD5B-26C40D1BEB6D}" srcOrd="0" destOrd="0" presId="urn:microsoft.com/office/officeart/2005/8/layout/cycle7"/>
    <dgm:cxn modelId="{7DBA684E-94E7-4AA9-853A-4519BC26CDEE}" srcId="{D0D54C4A-28EF-47C6-A19B-8B027D41D22B}" destId="{2E72D7FD-BCE9-4B04-8F3C-1F813FBE605F}" srcOrd="0" destOrd="0" parTransId="{761A7BC2-53D6-49AF-B3A5-61D5C56D16B2}" sibTransId="{457EBF68-DB32-45FE-8467-60415C679B4A}"/>
    <dgm:cxn modelId="{DF8BE64F-B9E9-418F-978C-6B3923AB1DA9}" type="presOf" srcId="{457EBF68-DB32-45FE-8467-60415C679B4A}" destId="{3DB81F95-ABBD-4B7C-8232-03BC9EF5A9F2}" srcOrd="1" destOrd="0" presId="urn:microsoft.com/office/officeart/2005/8/layout/cycle7"/>
    <dgm:cxn modelId="{BF8DAF99-A537-4AC9-A832-55273901A328}" srcId="{D0D54C4A-28EF-47C6-A19B-8B027D41D22B}" destId="{E5830EB9-BCA9-49EA-AAB7-F91BAF8D4380}" srcOrd="2" destOrd="0" parTransId="{A11A495A-FB35-44F1-8839-9E3288C5BC57}" sibTransId="{2E275676-7574-4AAD-96EF-644221184E37}"/>
    <dgm:cxn modelId="{5A861432-128A-497B-BA35-371F9222EB31}" type="presOf" srcId="{2E275676-7574-4AAD-96EF-644221184E37}" destId="{0619DB7C-F8C4-4362-989F-1ACDAB1FF99E}" srcOrd="0" destOrd="0" presId="urn:microsoft.com/office/officeart/2005/8/layout/cycle7"/>
    <dgm:cxn modelId="{B8658B95-8773-413F-BB21-56727770552D}" type="presParOf" srcId="{819CCA27-E6C4-430F-8F64-A3A8C40577A9}" destId="{3BA5DDCC-A646-4EC5-B5E4-074BD6EC4350}" srcOrd="0" destOrd="0" presId="urn:microsoft.com/office/officeart/2005/8/layout/cycle7"/>
    <dgm:cxn modelId="{93A8EC83-0933-4067-987D-3B52DDEBE1AD}" type="presParOf" srcId="{819CCA27-E6C4-430F-8F64-A3A8C40577A9}" destId="{777894EC-D1A4-4387-9469-86ADC9FDF0DB}" srcOrd="1" destOrd="0" presId="urn:microsoft.com/office/officeart/2005/8/layout/cycle7"/>
    <dgm:cxn modelId="{14B11495-2FB9-4147-8C24-7F7DDF083BBE}" type="presParOf" srcId="{777894EC-D1A4-4387-9469-86ADC9FDF0DB}" destId="{3DB81F95-ABBD-4B7C-8232-03BC9EF5A9F2}" srcOrd="0" destOrd="0" presId="urn:microsoft.com/office/officeart/2005/8/layout/cycle7"/>
    <dgm:cxn modelId="{482E184F-CB60-4C39-A2BB-1EC7B0C8749D}" type="presParOf" srcId="{819CCA27-E6C4-430F-8F64-A3A8C40577A9}" destId="{34C0BA76-A74C-4369-B2F4-BC5BA87109D2}" srcOrd="2" destOrd="0" presId="urn:microsoft.com/office/officeart/2005/8/layout/cycle7"/>
    <dgm:cxn modelId="{B99F0F40-42FB-4B77-9A64-61BDB9B44A1E}" type="presParOf" srcId="{819CCA27-E6C4-430F-8F64-A3A8C40577A9}" destId="{3CE5EC49-636C-465F-AD5B-26C40D1BEB6D}" srcOrd="3" destOrd="0" presId="urn:microsoft.com/office/officeart/2005/8/layout/cycle7"/>
    <dgm:cxn modelId="{0D30AAB8-D800-4CB9-8BAF-BB74D070B189}" type="presParOf" srcId="{3CE5EC49-636C-465F-AD5B-26C40D1BEB6D}" destId="{DC80A444-911D-4F0B-8F16-60CCDA1B3DEE}" srcOrd="0" destOrd="0" presId="urn:microsoft.com/office/officeart/2005/8/layout/cycle7"/>
    <dgm:cxn modelId="{B9F25654-8D8A-4DE2-A94A-511F1A40A4B3}" type="presParOf" srcId="{819CCA27-E6C4-430F-8F64-A3A8C40577A9}" destId="{7B47BE87-5A93-4BD9-8622-01AAB0933761}" srcOrd="4" destOrd="0" presId="urn:microsoft.com/office/officeart/2005/8/layout/cycle7"/>
    <dgm:cxn modelId="{111D8501-7287-4EF9-820F-CC3AD52857E6}" type="presParOf" srcId="{819CCA27-E6C4-430F-8F64-A3A8C40577A9}" destId="{0619DB7C-F8C4-4362-989F-1ACDAB1FF99E}" srcOrd="5" destOrd="0" presId="urn:microsoft.com/office/officeart/2005/8/layout/cycle7"/>
    <dgm:cxn modelId="{4F47C5E9-6BEF-42DD-8562-FF09D1B5500C}" type="presParOf" srcId="{0619DB7C-F8C4-4362-989F-1ACDAB1FF99E}" destId="{DF6EFFE9-0F81-4E6F-91F8-276FBC794767}" srcOrd="0" destOrd="0" presId="urn:microsoft.com/office/officeart/2005/8/layout/cycle7"/>
  </dgm:cxnLst>
  <dgm:bg/>
  <dgm:whole>
    <a:ln>
      <a:solidFill>
        <a:schemeClr val="accent1">
          <a:alpha val="55000"/>
        </a:schemeClr>
      </a:solidFill>
    </a:ln>
  </dgm:whole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873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3025" y="0"/>
            <a:ext cx="2970213" cy="4873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A6DC9A-09EA-48C3-A24D-5116FCFA5BEC}" type="datetimeFigureOut">
              <a:rPr lang="de-DE" smtClean="0"/>
              <a:pPr/>
              <a:t>12.03.2008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261475"/>
            <a:ext cx="2970213" cy="4873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3025" y="9261475"/>
            <a:ext cx="2970213" cy="4873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A96986-3168-47F1-8D6C-ABE533740195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424" cy="487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2815" y="0"/>
            <a:ext cx="2970424" cy="487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6AF06B-AC16-426D-BCBE-B3B0FB2CD818}" type="datetimeFigureOut">
              <a:rPr lang="de-DE" smtClean="0"/>
              <a:pPr/>
              <a:t>12.03.2008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31838"/>
            <a:ext cx="4873625" cy="36560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483" y="4631452"/>
            <a:ext cx="5483860" cy="43876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261212"/>
            <a:ext cx="2970424" cy="487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2815" y="9261212"/>
            <a:ext cx="2970424" cy="487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A1A39D-0ED7-4C91-9D03-AAC1F8FD9B0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FCF85B-090D-44CA-A153-0F21E7D23B22}" type="slidenum">
              <a:rPr lang="de-DE" smtClean="0"/>
              <a:pPr/>
              <a:t>1</a:t>
            </a:fld>
            <a:endParaRPr lang="de-DE" smtClean="0"/>
          </a:p>
        </p:txBody>
      </p:sp>
      <p:sp>
        <p:nvSpPr>
          <p:cNvPr id="17203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6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A1A39D-0ED7-4C91-9D03-AAC1F8FD9B01}" type="slidenum">
              <a:rPr lang="de-DE" smtClean="0"/>
              <a:pPr/>
              <a:t>11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A1A39D-0ED7-4C91-9D03-AAC1F8FD9B01}" type="slidenum">
              <a:rPr lang="de-DE" smtClean="0"/>
              <a:pPr/>
              <a:t>13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28" name="Titel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cxnSp>
        <p:nvCxnSpPr>
          <p:cNvPr id="8" name="Gerade Verbindung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umsplatzhalt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nhaltsplatzhalt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EACEAE9-142A-4C6D-9C10-1C7F5E97942E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6" name="Fußzeilenplatzhalt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  <p:sp>
        <p:nvSpPr>
          <p:cNvPr id="17" name="Titel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cxnSp>
        <p:nvCxnSpPr>
          <p:cNvPr id="7" name="Gerade Verbindung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3" name="Inhaltsplatzhalt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32" name="Inhaltsplatzhalt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34" name="Inhaltsplatzhalt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2" name="Textplatzhalt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cxnSp>
        <p:nvCxnSpPr>
          <p:cNvPr id="10" name="Gerade Verbindung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nhaltsplatzhalt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31" name="Titel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24" name="Datumsplatzhalt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ZfA-DSD-DFU- Projekt Weltethos in Rumänien </a:t>
            </a:r>
            <a:endParaRPr lang="de-DE"/>
          </a:p>
        </p:txBody>
      </p:sp>
      <p:sp>
        <p:nvSpPr>
          <p:cNvPr id="22" name="Foliennummernplatzhalt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EACEAE9-142A-4C6D-9C10-1C7F5E97942E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5" name="Titelplatzhalt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6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wmf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image" Target="../media/image30.jpeg"/><Relationship Id="rId3" Type="http://schemas.openxmlformats.org/officeDocument/2006/relationships/image" Target="../media/image22.jpeg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hyperlink" Target="http://de.wikipedia.org/wiki/Bild:Kohlenwasserstoffe.png" TargetMode="External"/><Relationship Id="rId10" Type="http://schemas.openxmlformats.org/officeDocument/2006/relationships/image" Target="../media/image28.jpeg"/><Relationship Id="rId4" Type="http://schemas.openxmlformats.org/officeDocument/2006/relationships/image" Target="../media/image23.png"/><Relationship Id="rId9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4" descr="ppp-titel"/>
          <p:cNvPicPr>
            <a:picLocks noGrp="1" noChangeArrowheads="1"/>
          </p:cNvPicPr>
          <p:nvPr>
            <p:ph type="ctr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nhaltsplatzhalter 6" descr="Stadtplan Mediasc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-714404"/>
            <a:ext cx="9086333" cy="7892756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428596" y="714356"/>
            <a:ext cx="2114536" cy="1300186"/>
          </a:xfrm>
        </p:spPr>
        <p:txBody>
          <a:bodyPr>
            <a:normAutofit fontScale="90000"/>
          </a:bodyPr>
          <a:lstStyle/>
          <a:p>
            <a:r>
              <a:rPr lang="de-DE" dirty="0" smtClean="0">
                <a:solidFill>
                  <a:schemeClr val="accent6">
                    <a:lumMod val="75000"/>
                  </a:schemeClr>
                </a:solidFill>
              </a:rPr>
              <a:t>Stadtplan Mediasch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 flipH="1">
            <a:off x="3643306" y="2786058"/>
            <a:ext cx="428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 smtClean="0">
                <a:solidFill>
                  <a:schemeClr val="bg1"/>
                </a:solidFill>
              </a:rPr>
              <a:t>1</a:t>
            </a:r>
            <a:endParaRPr lang="de-DE" sz="4000" b="1" dirty="0">
              <a:solidFill>
                <a:schemeClr val="bg1"/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3857620" y="2071678"/>
            <a:ext cx="428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 smtClean="0">
                <a:solidFill>
                  <a:schemeClr val="bg1"/>
                </a:solidFill>
              </a:rPr>
              <a:t>2</a:t>
            </a:r>
            <a:endParaRPr lang="de-DE" sz="4000" b="1" dirty="0">
              <a:solidFill>
                <a:schemeClr val="bg1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4786314" y="2643182"/>
            <a:ext cx="428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 smtClean="0">
                <a:solidFill>
                  <a:schemeClr val="bg1"/>
                </a:solidFill>
              </a:rPr>
              <a:t>3</a:t>
            </a:r>
            <a:endParaRPr lang="de-DE" sz="4000" b="1" dirty="0">
              <a:solidFill>
                <a:schemeClr val="bg1"/>
              </a:solidFill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4786314" y="3143248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 smtClean="0">
                <a:solidFill>
                  <a:schemeClr val="bg1"/>
                </a:solidFill>
              </a:rPr>
              <a:t>4</a:t>
            </a:r>
            <a:endParaRPr lang="de-DE" sz="4000" dirty="0">
              <a:solidFill>
                <a:schemeClr val="bg1"/>
              </a:solidFill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3357554" y="3286124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 smtClean="0">
                <a:solidFill>
                  <a:schemeClr val="bg1"/>
                </a:solidFill>
              </a:rPr>
              <a:t>5</a:t>
            </a:r>
            <a:endParaRPr lang="de-DE" sz="4000" b="1" dirty="0">
              <a:solidFill>
                <a:schemeClr val="bg1"/>
              </a:solidFill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2571736" y="4214818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 smtClean="0">
                <a:solidFill>
                  <a:schemeClr val="bg1"/>
                </a:solidFill>
              </a:rPr>
              <a:t>6</a:t>
            </a:r>
            <a:endParaRPr lang="de-DE" sz="4000" b="1" dirty="0">
              <a:solidFill>
                <a:schemeClr val="bg1"/>
              </a:solidFill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6858016" y="5786454"/>
            <a:ext cx="428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 smtClean="0">
                <a:solidFill>
                  <a:schemeClr val="bg1"/>
                </a:solidFill>
              </a:rPr>
              <a:t>7</a:t>
            </a:r>
            <a:endParaRPr lang="de-DE" sz="4000" b="1" dirty="0">
              <a:solidFill>
                <a:schemeClr val="bg1"/>
              </a:solidFill>
            </a:endParaRPr>
          </a:p>
        </p:txBody>
      </p:sp>
      <p:sp>
        <p:nvSpPr>
          <p:cNvPr id="20" name="Pfeil nach unten 19"/>
          <p:cNvSpPr/>
          <p:nvPr/>
        </p:nvSpPr>
        <p:spPr>
          <a:xfrm rot="1745866">
            <a:off x="7261397" y="6027916"/>
            <a:ext cx="254337" cy="5497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0"/>
          <p:cNvSpPr txBox="1"/>
          <p:nvPr/>
        </p:nvSpPr>
        <p:spPr>
          <a:xfrm>
            <a:off x="3929058" y="5000636"/>
            <a:ext cx="3571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b="1" dirty="0" smtClean="0">
                <a:solidFill>
                  <a:schemeClr val="bg1"/>
                </a:solidFill>
              </a:rPr>
              <a:t>8</a:t>
            </a:r>
            <a:endParaRPr lang="de-DE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20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llipse 6"/>
          <p:cNvSpPr/>
          <p:nvPr/>
        </p:nvSpPr>
        <p:spPr>
          <a:xfrm>
            <a:off x="2500298" y="1357298"/>
            <a:ext cx="4000528" cy="3571900"/>
          </a:xfrm>
          <a:prstGeom prst="ellipse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11</a:t>
            </a:fld>
            <a:endParaRPr lang="de-DE"/>
          </a:p>
        </p:txBody>
      </p:sp>
      <p:sp>
        <p:nvSpPr>
          <p:cNvPr id="5" name="Ellipse 4"/>
          <p:cNvSpPr/>
          <p:nvPr/>
        </p:nvSpPr>
        <p:spPr>
          <a:xfrm>
            <a:off x="3214678" y="2000240"/>
            <a:ext cx="2571768" cy="2357454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smtClean="0"/>
          </a:p>
          <a:p>
            <a:pPr algn="ctr"/>
            <a:endParaRPr lang="de-DE" dirty="0"/>
          </a:p>
          <a:p>
            <a:pPr algn="ctr"/>
            <a:endParaRPr lang="de-DE" dirty="0" smtClean="0"/>
          </a:p>
          <a:p>
            <a:pPr algn="ctr"/>
            <a:endParaRPr lang="de-DE" dirty="0"/>
          </a:p>
          <a:p>
            <a:pPr algn="ctr"/>
            <a:endParaRPr lang="de-DE" dirty="0" smtClean="0"/>
          </a:p>
          <a:p>
            <a:pPr algn="ctr"/>
            <a:endParaRPr lang="de-DE" dirty="0"/>
          </a:p>
          <a:p>
            <a:pPr algn="ctr"/>
            <a:endParaRPr lang="de-DE" dirty="0" smtClean="0"/>
          </a:p>
          <a:p>
            <a:pPr algn="ctr"/>
            <a:endParaRPr lang="de-DE" dirty="0"/>
          </a:p>
          <a:p>
            <a:pPr algn="ctr"/>
            <a:endParaRPr lang="de-DE" dirty="0" smtClean="0"/>
          </a:p>
          <a:p>
            <a:pPr algn="ctr"/>
            <a:endParaRPr lang="de-DE" dirty="0"/>
          </a:p>
          <a:p>
            <a:pPr algn="ctr"/>
            <a:endParaRPr lang="de-DE" dirty="0" smtClean="0"/>
          </a:p>
          <a:p>
            <a:pPr algn="ctr"/>
            <a:endParaRPr lang="de-DE" dirty="0"/>
          </a:p>
        </p:txBody>
      </p:sp>
      <p:sp>
        <p:nvSpPr>
          <p:cNvPr id="6" name="Pfeil nach rechts 5"/>
          <p:cNvSpPr/>
          <p:nvPr/>
        </p:nvSpPr>
        <p:spPr>
          <a:xfrm rot="5400000">
            <a:off x="4253674" y="1461310"/>
            <a:ext cx="406904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8" name="Pfeil nach rechts 7"/>
          <p:cNvSpPr/>
          <p:nvPr/>
        </p:nvSpPr>
        <p:spPr>
          <a:xfrm rot="19589314">
            <a:off x="2880077" y="3735083"/>
            <a:ext cx="478342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Pfeil nach rechts 9"/>
          <p:cNvSpPr/>
          <p:nvPr/>
        </p:nvSpPr>
        <p:spPr>
          <a:xfrm rot="16200000">
            <a:off x="4314250" y="4401130"/>
            <a:ext cx="42862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Pfeil nach rechts 10"/>
          <p:cNvSpPr/>
          <p:nvPr/>
        </p:nvSpPr>
        <p:spPr>
          <a:xfrm rot="12723635">
            <a:off x="5744858" y="3598587"/>
            <a:ext cx="478342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5364" name="Picture 4" descr="C:\Dokumente und Einstellungen\Rolf\Eigene Dateien\Eigene Bilder\Microsoft Clip Organizer\j04074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857628"/>
            <a:ext cx="2465574" cy="16430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65" name="Picture 5" descr="C:\Dokumente und Einstellungen\Rolf\Eigene Dateien\Eigene Bilder\Microsoft Clip Organizer\j0351974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3571876"/>
            <a:ext cx="1840255" cy="1846851"/>
          </a:xfrm>
          <a:prstGeom prst="rect">
            <a:avLst/>
          </a:prstGeom>
          <a:noFill/>
        </p:spPr>
      </p:pic>
      <p:pic>
        <p:nvPicPr>
          <p:cNvPr id="15366" name="Picture 6" descr="C:\Dokumente und Einstellungen\Rolf\Eigene Dateien\Eigene Bilder\Microsoft Clip Organizer\j03849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928670"/>
            <a:ext cx="2490150" cy="17929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67" name="Picture 7" descr="C:\Dokumente und Einstellungen\Rolf\Eigene Dateien\Eigene Bilder\Microsoft Clip Organizer\j040014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82" y="4929198"/>
            <a:ext cx="1571636" cy="19288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68" name="Picture 8" descr="C:\Dokumente und Einstellungen\Rolf\Eigene Dateien\Eigene Bilder\Microsoft Clip Organizer\j04004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1000108"/>
            <a:ext cx="2392490" cy="1744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69" name="Picture 9" descr="C:\Dokumente und Einstellungen\Rolf\Eigene Dateien\Eigene Bilder\Microsoft Clip Organizer\j0179395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71802" y="0"/>
            <a:ext cx="2857520" cy="13572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1" name="Pfeil nach rechts 20"/>
          <p:cNvSpPr/>
          <p:nvPr/>
        </p:nvSpPr>
        <p:spPr>
          <a:xfrm rot="1667232">
            <a:off x="2800735" y="2214443"/>
            <a:ext cx="431685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Pfeil nach unten 21"/>
          <p:cNvSpPr/>
          <p:nvPr/>
        </p:nvSpPr>
        <p:spPr>
          <a:xfrm rot="3315407">
            <a:off x="5665256" y="2173742"/>
            <a:ext cx="484632" cy="46859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 rot="10800000" flipV="1">
            <a:off x="3929058" y="6565612"/>
            <a:ext cx="11525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/>
              <a:t>5. Jh. v. u. Z.</a:t>
            </a:r>
            <a:endParaRPr lang="de-DE" sz="1400" b="1" dirty="0"/>
          </a:p>
        </p:txBody>
      </p:sp>
      <p:sp>
        <p:nvSpPr>
          <p:cNvPr id="24" name="Textfeld 23"/>
          <p:cNvSpPr txBox="1"/>
          <p:nvPr/>
        </p:nvSpPr>
        <p:spPr>
          <a:xfrm>
            <a:off x="3786182" y="1000108"/>
            <a:ext cx="13573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/>
              <a:t>2500 v. u. Z</a:t>
            </a:r>
            <a:endParaRPr lang="de-DE" sz="1400" b="1" dirty="0"/>
          </a:p>
        </p:txBody>
      </p:sp>
      <p:sp>
        <p:nvSpPr>
          <p:cNvPr id="25" name="Textfeld 24"/>
          <p:cNvSpPr txBox="1"/>
          <p:nvPr/>
        </p:nvSpPr>
        <p:spPr>
          <a:xfrm>
            <a:off x="642910" y="2428868"/>
            <a:ext cx="1214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/>
              <a:t>6. Jh. n. Chr.</a:t>
            </a:r>
            <a:endParaRPr lang="de-DE" sz="1400" b="1" dirty="0"/>
          </a:p>
        </p:txBody>
      </p:sp>
      <p:sp>
        <p:nvSpPr>
          <p:cNvPr id="26" name="Textfeld 25"/>
          <p:cNvSpPr txBox="1"/>
          <p:nvPr/>
        </p:nvSpPr>
        <p:spPr>
          <a:xfrm flipH="1">
            <a:off x="6357950" y="5357826"/>
            <a:ext cx="12393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/>
              <a:t>6. Jh. v. u. Z.</a:t>
            </a:r>
            <a:endParaRPr lang="de-DE" sz="1400" b="1" dirty="0"/>
          </a:p>
        </p:txBody>
      </p:sp>
      <p:sp>
        <p:nvSpPr>
          <p:cNvPr id="27" name="Textfeld 26"/>
          <p:cNvSpPr txBox="1"/>
          <p:nvPr/>
        </p:nvSpPr>
        <p:spPr>
          <a:xfrm>
            <a:off x="6500826" y="2357430"/>
            <a:ext cx="1142817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de-DE" sz="1400" b="1" dirty="0" smtClean="0">
                <a:solidFill>
                  <a:srgbClr val="00B0F0"/>
                </a:solidFill>
              </a:rPr>
              <a:t>1400 v. u. Z</a:t>
            </a:r>
            <a:r>
              <a:rPr lang="de-DE" dirty="0" smtClean="0">
                <a:solidFill>
                  <a:srgbClr val="00B0F0"/>
                </a:solidFill>
              </a:rPr>
              <a:t>.</a:t>
            </a:r>
            <a:endParaRPr lang="de-DE" dirty="0">
              <a:solidFill>
                <a:srgbClr val="00B0F0"/>
              </a:solidFill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928662" y="5214950"/>
            <a:ext cx="10715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/>
              <a:t>4- 7 v. u. Z.</a:t>
            </a:r>
            <a:endParaRPr lang="de-DE" sz="1400" b="1" dirty="0"/>
          </a:p>
        </p:txBody>
      </p:sp>
      <p:pic>
        <p:nvPicPr>
          <p:cNvPr id="29" name="Picture 5" descr="F:\von Bertram Tyron\Bilder Hinduismus\Hinduismus 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-5500758" y="-20788482"/>
            <a:ext cx="2214578" cy="2791340"/>
          </a:xfrm>
          <a:prstGeom prst="rect">
            <a:avLst/>
          </a:prstGeom>
          <a:noFill/>
        </p:spPr>
      </p:pic>
      <p:pic>
        <p:nvPicPr>
          <p:cNvPr id="33" name="Picture 2" descr="F:\von Bertram Tyron\Bilder Hinduismus\Hinduismus 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29388" y="0"/>
            <a:ext cx="2714612" cy="30756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3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4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0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6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build="allAtOnce" animBg="1"/>
      <p:bldP spid="6" grpId="0" animBg="1"/>
      <p:bldP spid="8" grpId="0" animBg="1"/>
      <p:bldP spid="10" grpId="0" animBg="1"/>
      <p:bldP spid="11" grpId="0" animBg="1"/>
      <p:bldP spid="21" grpId="0" animBg="1"/>
      <p:bldP spid="22" grpId="0" animBg="1"/>
      <p:bldP spid="23" grpId="0"/>
      <p:bldP spid="25" grpId="0"/>
      <p:bldP spid="26" grpId="0"/>
      <p:bldP spid="27" grpId="0" animBg="1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12</a:t>
            </a:fld>
            <a:endParaRPr lang="de-DE"/>
          </a:p>
        </p:txBody>
      </p:sp>
      <p:pic>
        <p:nvPicPr>
          <p:cNvPr id="5" name="Grafik 4" descr="Verteilung Religionen Globus 2007 Querforma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214422"/>
            <a:ext cx="8574024" cy="500066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357158" y="500042"/>
            <a:ext cx="8429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Verteilung  der  großen  Religionsgemeinschaften  global</a:t>
            </a:r>
            <a:r>
              <a:rPr lang="de-DE" sz="2400" dirty="0" smtClean="0"/>
              <a:t>   </a:t>
            </a:r>
            <a:endParaRPr lang="de-DE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 smtClean="0"/>
              <a:t>01.09.2007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13</a:t>
            </a:fld>
            <a:endParaRPr lang="de-DE"/>
          </a:p>
        </p:txBody>
      </p:sp>
      <p:pic>
        <p:nvPicPr>
          <p:cNvPr id="7" name="Grafik 6" descr="Scan1008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428604"/>
            <a:ext cx="4444298" cy="6143668"/>
          </a:xfrm>
          <a:prstGeom prst="rect">
            <a:avLst/>
          </a:prstGeom>
        </p:spPr>
      </p:pic>
      <p:pic>
        <p:nvPicPr>
          <p:cNvPr id="10" name="Picture 2" descr="Hans Küng, 2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8604"/>
            <a:ext cx="4268788" cy="3326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429552" cy="728682"/>
          </a:xfrm>
        </p:spPr>
        <p:txBody>
          <a:bodyPr/>
          <a:lstStyle/>
          <a:p>
            <a:r>
              <a:rPr lang="de-DE" sz="4000" b="1" dirty="0" smtClean="0">
                <a:solidFill>
                  <a:srgbClr val="FF0000"/>
                </a:solidFill>
              </a:rPr>
              <a:t>Projekt Weltethos in Rumänien</a:t>
            </a:r>
            <a:endParaRPr lang="de-DE" dirty="0"/>
          </a:p>
        </p:txBody>
      </p:sp>
      <p:pic>
        <p:nvPicPr>
          <p:cNvPr id="3" name="Grafik 2" descr="Weltkug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794" y="1000108"/>
            <a:ext cx="5214974" cy="5256472"/>
          </a:xfrm>
          <a:prstGeom prst="rect">
            <a:avLst/>
          </a:prstGeom>
        </p:spPr>
      </p:pic>
      <p:sp>
        <p:nvSpPr>
          <p:cNvPr id="4" name="Freeform 4"/>
          <p:cNvSpPr>
            <a:spLocks/>
          </p:cNvSpPr>
          <p:nvPr/>
        </p:nvSpPr>
        <p:spPr bwMode="auto">
          <a:xfrm>
            <a:off x="4643438" y="2786058"/>
            <a:ext cx="2000264" cy="1214446"/>
          </a:xfrm>
          <a:custGeom>
            <a:avLst/>
            <a:gdLst/>
            <a:ahLst/>
            <a:cxnLst>
              <a:cxn ang="0">
                <a:pos x="525" y="903"/>
              </a:cxn>
              <a:cxn ang="0">
                <a:pos x="612" y="685"/>
              </a:cxn>
              <a:cxn ang="0">
                <a:pos x="733" y="441"/>
              </a:cxn>
              <a:cxn ang="0">
                <a:pos x="997" y="304"/>
              </a:cxn>
              <a:cxn ang="0">
                <a:pos x="1276" y="175"/>
              </a:cxn>
              <a:cxn ang="0">
                <a:pos x="1457" y="208"/>
              </a:cxn>
              <a:cxn ang="0">
                <a:pos x="1648" y="233"/>
              </a:cxn>
              <a:cxn ang="0">
                <a:pos x="1850" y="256"/>
              </a:cxn>
              <a:cxn ang="0">
                <a:pos x="2063" y="233"/>
              </a:cxn>
              <a:cxn ang="0">
                <a:pos x="2498" y="21"/>
              </a:cxn>
              <a:cxn ang="0">
                <a:pos x="2903" y="404"/>
              </a:cxn>
              <a:cxn ang="0">
                <a:pos x="3264" y="1041"/>
              </a:cxn>
              <a:cxn ang="0">
                <a:pos x="3255" y="1552"/>
              </a:cxn>
              <a:cxn ang="0">
                <a:pos x="3520" y="1771"/>
              </a:cxn>
              <a:cxn ang="0">
                <a:pos x="3599" y="1717"/>
              </a:cxn>
              <a:cxn ang="0">
                <a:pos x="3886" y="1648"/>
              </a:cxn>
              <a:cxn ang="0">
                <a:pos x="3898" y="1935"/>
              </a:cxn>
              <a:cxn ang="0">
                <a:pos x="3705" y="1983"/>
              </a:cxn>
              <a:cxn ang="0">
                <a:pos x="3701" y="1910"/>
              </a:cxn>
              <a:cxn ang="0">
                <a:pos x="3590" y="1931"/>
              </a:cxn>
              <a:cxn ang="0">
                <a:pos x="3563" y="2067"/>
              </a:cxn>
              <a:cxn ang="0">
                <a:pos x="3615" y="2154"/>
              </a:cxn>
              <a:cxn ang="0">
                <a:pos x="3503" y="2393"/>
              </a:cxn>
              <a:cxn ang="0">
                <a:pos x="3499" y="2653"/>
              </a:cxn>
              <a:cxn ang="0">
                <a:pos x="3222" y="2499"/>
              </a:cxn>
              <a:cxn ang="0">
                <a:pos x="3089" y="2489"/>
              </a:cxn>
              <a:cxn ang="0">
                <a:pos x="2833" y="2429"/>
              </a:cxn>
              <a:cxn ang="0">
                <a:pos x="2435" y="2547"/>
              </a:cxn>
              <a:cxn ang="0">
                <a:pos x="2142" y="2770"/>
              </a:cxn>
              <a:cxn ang="0">
                <a:pos x="1659" y="2716"/>
              </a:cxn>
              <a:cxn ang="0">
                <a:pos x="1138" y="2653"/>
              </a:cxn>
              <a:cxn ang="0">
                <a:pos x="1143" y="2499"/>
              </a:cxn>
              <a:cxn ang="0">
                <a:pos x="926" y="2266"/>
              </a:cxn>
              <a:cxn ang="0">
                <a:pos x="1032" y="2200"/>
              </a:cxn>
              <a:cxn ang="0">
                <a:pos x="814" y="2116"/>
              </a:cxn>
              <a:cxn ang="0">
                <a:pos x="637" y="2100"/>
              </a:cxn>
              <a:cxn ang="0">
                <a:pos x="504" y="2042"/>
              </a:cxn>
              <a:cxn ang="0">
                <a:pos x="531" y="1956"/>
              </a:cxn>
              <a:cxn ang="0">
                <a:pos x="495" y="1808"/>
              </a:cxn>
              <a:cxn ang="0">
                <a:pos x="218" y="1590"/>
              </a:cxn>
              <a:cxn ang="0">
                <a:pos x="148" y="1451"/>
              </a:cxn>
              <a:cxn ang="0">
                <a:pos x="0" y="1234"/>
              </a:cxn>
              <a:cxn ang="0">
                <a:pos x="202" y="1222"/>
              </a:cxn>
              <a:cxn ang="0">
                <a:pos x="368" y="1174"/>
              </a:cxn>
            </a:cxnLst>
            <a:rect l="0" t="0" r="r" b="b"/>
            <a:pathLst>
              <a:path w="3941" h="2771">
                <a:moveTo>
                  <a:pt x="468" y="957"/>
                </a:moveTo>
                <a:lnTo>
                  <a:pt x="525" y="903"/>
                </a:lnTo>
                <a:lnTo>
                  <a:pt x="516" y="851"/>
                </a:lnTo>
                <a:lnTo>
                  <a:pt x="612" y="685"/>
                </a:lnTo>
                <a:lnTo>
                  <a:pt x="749" y="516"/>
                </a:lnTo>
                <a:lnTo>
                  <a:pt x="733" y="441"/>
                </a:lnTo>
                <a:lnTo>
                  <a:pt x="845" y="329"/>
                </a:lnTo>
                <a:lnTo>
                  <a:pt x="997" y="304"/>
                </a:lnTo>
                <a:lnTo>
                  <a:pt x="1218" y="112"/>
                </a:lnTo>
                <a:lnTo>
                  <a:pt x="1276" y="175"/>
                </a:lnTo>
                <a:lnTo>
                  <a:pt x="1355" y="166"/>
                </a:lnTo>
                <a:lnTo>
                  <a:pt x="1457" y="208"/>
                </a:lnTo>
                <a:lnTo>
                  <a:pt x="1563" y="202"/>
                </a:lnTo>
                <a:lnTo>
                  <a:pt x="1648" y="233"/>
                </a:lnTo>
                <a:lnTo>
                  <a:pt x="1755" y="202"/>
                </a:lnTo>
                <a:lnTo>
                  <a:pt x="1850" y="256"/>
                </a:lnTo>
                <a:lnTo>
                  <a:pt x="1904" y="341"/>
                </a:lnTo>
                <a:lnTo>
                  <a:pt x="2063" y="233"/>
                </a:lnTo>
                <a:lnTo>
                  <a:pt x="2429" y="148"/>
                </a:lnTo>
                <a:lnTo>
                  <a:pt x="2498" y="21"/>
                </a:lnTo>
                <a:lnTo>
                  <a:pt x="2664" y="0"/>
                </a:lnTo>
                <a:lnTo>
                  <a:pt x="2903" y="404"/>
                </a:lnTo>
                <a:lnTo>
                  <a:pt x="3143" y="703"/>
                </a:lnTo>
                <a:lnTo>
                  <a:pt x="3264" y="1041"/>
                </a:lnTo>
                <a:lnTo>
                  <a:pt x="3216" y="1307"/>
                </a:lnTo>
                <a:lnTo>
                  <a:pt x="3255" y="1552"/>
                </a:lnTo>
                <a:lnTo>
                  <a:pt x="3334" y="1706"/>
                </a:lnTo>
                <a:lnTo>
                  <a:pt x="3520" y="1771"/>
                </a:lnTo>
                <a:lnTo>
                  <a:pt x="3524" y="1681"/>
                </a:lnTo>
                <a:lnTo>
                  <a:pt x="3599" y="1717"/>
                </a:lnTo>
                <a:lnTo>
                  <a:pt x="3750" y="1627"/>
                </a:lnTo>
                <a:lnTo>
                  <a:pt x="3886" y="1648"/>
                </a:lnTo>
                <a:lnTo>
                  <a:pt x="3940" y="1733"/>
                </a:lnTo>
                <a:lnTo>
                  <a:pt x="3898" y="1935"/>
                </a:lnTo>
                <a:lnTo>
                  <a:pt x="3642" y="2064"/>
                </a:lnTo>
                <a:lnTo>
                  <a:pt x="3705" y="1983"/>
                </a:lnTo>
                <a:lnTo>
                  <a:pt x="3663" y="1962"/>
                </a:lnTo>
                <a:lnTo>
                  <a:pt x="3701" y="1910"/>
                </a:lnTo>
                <a:lnTo>
                  <a:pt x="3653" y="1883"/>
                </a:lnTo>
                <a:lnTo>
                  <a:pt x="3590" y="1931"/>
                </a:lnTo>
                <a:lnTo>
                  <a:pt x="3615" y="1989"/>
                </a:lnTo>
                <a:lnTo>
                  <a:pt x="3563" y="2067"/>
                </a:lnTo>
                <a:lnTo>
                  <a:pt x="3547" y="2191"/>
                </a:lnTo>
                <a:lnTo>
                  <a:pt x="3615" y="2154"/>
                </a:lnTo>
                <a:lnTo>
                  <a:pt x="3536" y="2297"/>
                </a:lnTo>
                <a:lnTo>
                  <a:pt x="3503" y="2393"/>
                </a:lnTo>
                <a:lnTo>
                  <a:pt x="3524" y="2477"/>
                </a:lnTo>
                <a:lnTo>
                  <a:pt x="3499" y="2653"/>
                </a:lnTo>
                <a:lnTo>
                  <a:pt x="3264" y="2595"/>
                </a:lnTo>
                <a:lnTo>
                  <a:pt x="3222" y="2499"/>
                </a:lnTo>
                <a:lnTo>
                  <a:pt x="3143" y="2547"/>
                </a:lnTo>
                <a:lnTo>
                  <a:pt x="3089" y="2489"/>
                </a:lnTo>
                <a:lnTo>
                  <a:pt x="2978" y="2493"/>
                </a:lnTo>
                <a:lnTo>
                  <a:pt x="2833" y="2429"/>
                </a:lnTo>
                <a:lnTo>
                  <a:pt x="2679" y="2483"/>
                </a:lnTo>
                <a:lnTo>
                  <a:pt x="2435" y="2547"/>
                </a:lnTo>
                <a:lnTo>
                  <a:pt x="2387" y="2626"/>
                </a:lnTo>
                <a:lnTo>
                  <a:pt x="2142" y="2770"/>
                </a:lnTo>
                <a:lnTo>
                  <a:pt x="1744" y="2643"/>
                </a:lnTo>
                <a:lnTo>
                  <a:pt x="1659" y="2716"/>
                </a:lnTo>
                <a:lnTo>
                  <a:pt x="1265" y="2605"/>
                </a:lnTo>
                <a:lnTo>
                  <a:pt x="1138" y="2653"/>
                </a:lnTo>
                <a:lnTo>
                  <a:pt x="1032" y="2583"/>
                </a:lnTo>
                <a:lnTo>
                  <a:pt x="1143" y="2499"/>
                </a:lnTo>
                <a:lnTo>
                  <a:pt x="995" y="2402"/>
                </a:lnTo>
                <a:lnTo>
                  <a:pt x="926" y="2266"/>
                </a:lnTo>
                <a:lnTo>
                  <a:pt x="968" y="2212"/>
                </a:lnTo>
                <a:lnTo>
                  <a:pt x="1032" y="2200"/>
                </a:lnTo>
                <a:lnTo>
                  <a:pt x="914" y="2073"/>
                </a:lnTo>
                <a:lnTo>
                  <a:pt x="814" y="2116"/>
                </a:lnTo>
                <a:lnTo>
                  <a:pt x="724" y="2221"/>
                </a:lnTo>
                <a:lnTo>
                  <a:pt x="637" y="2100"/>
                </a:lnTo>
                <a:lnTo>
                  <a:pt x="522" y="2094"/>
                </a:lnTo>
                <a:lnTo>
                  <a:pt x="504" y="2042"/>
                </a:lnTo>
                <a:lnTo>
                  <a:pt x="452" y="1994"/>
                </a:lnTo>
                <a:lnTo>
                  <a:pt x="531" y="1956"/>
                </a:lnTo>
                <a:lnTo>
                  <a:pt x="468" y="1871"/>
                </a:lnTo>
                <a:lnTo>
                  <a:pt x="495" y="1808"/>
                </a:lnTo>
                <a:lnTo>
                  <a:pt x="335" y="1723"/>
                </a:lnTo>
                <a:lnTo>
                  <a:pt x="218" y="1590"/>
                </a:lnTo>
                <a:lnTo>
                  <a:pt x="208" y="1425"/>
                </a:lnTo>
                <a:lnTo>
                  <a:pt x="148" y="1451"/>
                </a:lnTo>
                <a:lnTo>
                  <a:pt x="112" y="1328"/>
                </a:lnTo>
                <a:lnTo>
                  <a:pt x="0" y="1234"/>
                </a:lnTo>
                <a:lnTo>
                  <a:pt x="112" y="1213"/>
                </a:lnTo>
                <a:lnTo>
                  <a:pt x="202" y="1222"/>
                </a:lnTo>
                <a:lnTo>
                  <a:pt x="244" y="1153"/>
                </a:lnTo>
                <a:lnTo>
                  <a:pt x="368" y="1174"/>
                </a:lnTo>
                <a:lnTo>
                  <a:pt x="474" y="963"/>
                </a:lnTo>
              </a:path>
            </a:pathLst>
          </a:custGeom>
          <a:solidFill>
            <a:srgbClr val="FF0000"/>
          </a:solidFill>
          <a:ln w="254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000231" y="5943616"/>
          <a:ext cx="714381" cy="285753"/>
        </p:xfrm>
        <a:graphic>
          <a:graphicData uri="http://schemas.openxmlformats.org/presentationml/2006/ole">
            <p:oleObj spid="_x0000_s1026" r:id="rId4" imgW="5630061" imgH="1657581" progId="">
              <p:embed/>
            </p:oleObj>
          </a:graphicData>
        </a:graphic>
      </p:graphicFrame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z="1000" dirty="0" smtClean="0">
                <a:solidFill>
                  <a:srgbClr val="C00000"/>
                </a:solidFill>
              </a:rPr>
              <a:t>ZfA-DSD-DFU- Projekt Weltethos in Rumänien </a:t>
            </a:r>
            <a:endParaRPr lang="de-DE" sz="1000" dirty="0">
              <a:solidFill>
                <a:srgbClr val="C00000"/>
              </a:solidFill>
            </a:endParaRP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14</a:t>
            </a:fld>
            <a:endParaRPr lang="de-DE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3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P100016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P100016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Foliennummernplatzhalt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A4B4931-6F86-4F16-BCC6-65D0C2D70F01}" type="slidenum">
              <a:rPr lang="de-DE" smtClean="0"/>
              <a:pPr/>
              <a:t>17</a:t>
            </a:fld>
            <a:endParaRPr lang="de-DE" smtClean="0"/>
          </a:p>
        </p:txBody>
      </p:sp>
      <p:pic>
        <p:nvPicPr>
          <p:cNvPr id="111643" name="Picture 1051" descr="Schueler1grau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3048000"/>
            <a:ext cx="914400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41" name="Picture 1049" descr="filmleist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3352800"/>
            <a:ext cx="431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37" name="Picture 1045" descr="Kalottenmodelle einiger Kohlenwasserstoffe.">
            <a:hlinkClick r:id="rId5" tooltip="Kalottenmodelle einiger Kohlenwasserstoffe.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34200" y="685800"/>
            <a:ext cx="1258888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35" name="Picture 104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62600" y="1295400"/>
            <a:ext cx="1639888" cy="1676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111634" name="Picture 104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191000" y="838200"/>
            <a:ext cx="1676400" cy="16160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111632" name="Picture 104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4114800" y="-1447800"/>
            <a:ext cx="1635125" cy="2362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sp>
        <p:nvSpPr>
          <p:cNvPr id="111619" name="Line 1027"/>
          <p:cNvSpPr>
            <a:spLocks noChangeShapeType="1"/>
          </p:cNvSpPr>
          <p:nvPr/>
        </p:nvSpPr>
        <p:spPr bwMode="auto">
          <a:xfrm rot="1065755">
            <a:off x="5257800" y="1905000"/>
            <a:ext cx="1524000" cy="1828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de-DE"/>
          </a:p>
        </p:txBody>
      </p:sp>
      <p:sp>
        <p:nvSpPr>
          <p:cNvPr id="111620" name="Text Box 1028"/>
          <p:cNvSpPr txBox="1">
            <a:spLocks noChangeArrowheads="1"/>
          </p:cNvSpPr>
          <p:nvPr/>
        </p:nvSpPr>
        <p:spPr bwMode="auto">
          <a:xfrm>
            <a:off x="4038600" y="1295400"/>
            <a:ext cx="2667000" cy="588963"/>
          </a:xfrm>
          <a:prstGeom prst="rect">
            <a:avLst/>
          </a:prstGeom>
          <a:noFill/>
          <a:ln w="9525">
            <a:solidFill>
              <a:srgbClr val="3333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3200">
                <a:solidFill>
                  <a:srgbClr val="D5F00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Wissenschaft</a:t>
            </a:r>
          </a:p>
        </p:txBody>
      </p:sp>
      <p:sp>
        <p:nvSpPr>
          <p:cNvPr id="111621" name="Text Box 1029"/>
          <p:cNvSpPr txBox="1">
            <a:spLocks noChangeArrowheads="1"/>
          </p:cNvSpPr>
          <p:nvPr/>
        </p:nvSpPr>
        <p:spPr bwMode="auto">
          <a:xfrm>
            <a:off x="6553200" y="3810000"/>
            <a:ext cx="1981200" cy="582613"/>
          </a:xfrm>
          <a:prstGeom prst="rect">
            <a:avLst/>
          </a:prstGeom>
          <a:noFill/>
          <a:ln w="3175">
            <a:solidFill>
              <a:srgbClr val="3333CC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3200">
                <a:solidFill>
                  <a:srgbClr val="DCE614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Methodik</a:t>
            </a:r>
          </a:p>
        </p:txBody>
      </p:sp>
      <p:sp>
        <p:nvSpPr>
          <p:cNvPr id="111624" name="Rectangle 1032"/>
          <p:cNvSpPr>
            <a:spLocks noGrp="1" noChangeArrowheads="1"/>
          </p:cNvSpPr>
          <p:nvPr>
            <p:ph type="title" idx="4294967295"/>
          </p:nvPr>
        </p:nvSpPr>
        <p:spPr>
          <a:xfrm>
            <a:off x="1000100" y="5286388"/>
            <a:ext cx="7991500" cy="7334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de-DE" sz="4000" b="1" dirty="0" smtClean="0"/>
              <a:t>Didaktisches Dreieck des Unterrichts</a:t>
            </a:r>
          </a:p>
        </p:txBody>
      </p:sp>
      <p:sp>
        <p:nvSpPr>
          <p:cNvPr id="111625" name="Line 1033"/>
          <p:cNvSpPr>
            <a:spLocks noChangeShapeType="1"/>
          </p:cNvSpPr>
          <p:nvPr/>
        </p:nvSpPr>
        <p:spPr bwMode="auto">
          <a:xfrm flipV="1">
            <a:off x="1676400" y="685800"/>
            <a:ext cx="1752600" cy="0"/>
          </a:xfrm>
          <a:prstGeom prst="line">
            <a:avLst/>
          </a:prstGeom>
          <a:noFill/>
          <a:ln w="57150" cap="sq">
            <a:solidFill>
              <a:schemeClr val="accent1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de-DE"/>
          </a:p>
        </p:txBody>
      </p:sp>
      <p:sp>
        <p:nvSpPr>
          <p:cNvPr id="111626" name="Text Box 1034"/>
          <p:cNvSpPr txBox="1">
            <a:spLocks noChangeArrowheads="1"/>
          </p:cNvSpPr>
          <p:nvPr/>
        </p:nvSpPr>
        <p:spPr bwMode="auto">
          <a:xfrm>
            <a:off x="3429000" y="457200"/>
            <a:ext cx="3048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i="1"/>
              <a:t>  Situativer Kontext</a:t>
            </a:r>
          </a:p>
        </p:txBody>
      </p:sp>
      <p:sp>
        <p:nvSpPr>
          <p:cNvPr id="111627" name="Line 1035"/>
          <p:cNvSpPr>
            <a:spLocks noChangeShapeType="1"/>
          </p:cNvSpPr>
          <p:nvPr/>
        </p:nvSpPr>
        <p:spPr bwMode="auto">
          <a:xfrm>
            <a:off x="6096000" y="685800"/>
            <a:ext cx="1828800" cy="0"/>
          </a:xfrm>
          <a:prstGeom prst="line">
            <a:avLst/>
          </a:prstGeom>
          <a:noFill/>
          <a:ln w="57150" cap="sq">
            <a:solidFill>
              <a:schemeClr val="accent1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de-DE"/>
          </a:p>
        </p:txBody>
      </p:sp>
      <p:sp>
        <p:nvSpPr>
          <p:cNvPr id="111628" name="Line 1036"/>
          <p:cNvSpPr>
            <a:spLocks noChangeShapeType="1"/>
          </p:cNvSpPr>
          <p:nvPr/>
        </p:nvSpPr>
        <p:spPr bwMode="auto">
          <a:xfrm>
            <a:off x="1676400" y="685800"/>
            <a:ext cx="0" cy="1219200"/>
          </a:xfrm>
          <a:prstGeom prst="line">
            <a:avLst/>
          </a:prstGeom>
          <a:noFill/>
          <a:ln w="57150" cap="sq">
            <a:solidFill>
              <a:schemeClr val="accent1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de-DE"/>
          </a:p>
        </p:txBody>
      </p:sp>
      <p:sp>
        <p:nvSpPr>
          <p:cNvPr id="111629" name="Line 1037"/>
          <p:cNvSpPr>
            <a:spLocks noChangeShapeType="1"/>
          </p:cNvSpPr>
          <p:nvPr/>
        </p:nvSpPr>
        <p:spPr bwMode="auto">
          <a:xfrm>
            <a:off x="1295400" y="457200"/>
            <a:ext cx="0" cy="2514600"/>
          </a:xfrm>
          <a:prstGeom prst="line">
            <a:avLst/>
          </a:prstGeom>
          <a:noFill/>
          <a:ln w="76200" cap="sq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de-DE"/>
          </a:p>
        </p:txBody>
      </p:sp>
      <p:sp>
        <p:nvSpPr>
          <p:cNvPr id="111630" name="Line 1038"/>
          <p:cNvSpPr>
            <a:spLocks noChangeShapeType="1"/>
          </p:cNvSpPr>
          <p:nvPr/>
        </p:nvSpPr>
        <p:spPr bwMode="auto">
          <a:xfrm>
            <a:off x="1295400" y="381000"/>
            <a:ext cx="3505200" cy="0"/>
          </a:xfrm>
          <a:prstGeom prst="line">
            <a:avLst/>
          </a:prstGeom>
          <a:noFill/>
          <a:ln w="76200" cap="sq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de-DE"/>
          </a:p>
        </p:txBody>
      </p:sp>
      <p:sp>
        <p:nvSpPr>
          <p:cNvPr id="111631" name="Text Box 1039"/>
          <p:cNvSpPr txBox="1">
            <a:spLocks noChangeArrowheads="1"/>
          </p:cNvSpPr>
          <p:nvPr/>
        </p:nvSpPr>
        <p:spPr bwMode="auto">
          <a:xfrm>
            <a:off x="5072066" y="142852"/>
            <a:ext cx="3275013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de-DE" sz="2400" i="1" dirty="0"/>
              <a:t>Normativer Kontext</a:t>
            </a:r>
          </a:p>
        </p:txBody>
      </p:sp>
      <p:pic>
        <p:nvPicPr>
          <p:cNvPr id="111642" name="Picture 1050" descr="Schueler1PRO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29400" y="3048000"/>
            <a:ext cx="914400" cy="81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44" name="Picture 1052" descr="Alex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781800" y="4343400"/>
            <a:ext cx="15240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1053"/>
          <p:cNvGraphicFramePr>
            <a:graphicFrameLocks noChangeAspect="1"/>
          </p:cNvGraphicFramePr>
          <p:nvPr/>
        </p:nvGraphicFramePr>
        <p:xfrm>
          <a:off x="285720" y="6072206"/>
          <a:ext cx="1143000" cy="500063"/>
        </p:xfrm>
        <a:graphic>
          <a:graphicData uri="http://schemas.openxmlformats.org/presentationml/2006/ole">
            <p:oleObj spid="_x0000_s16386" r:id="rId12" imgW="5630061" imgH="1657581" progId="">
              <p:embed/>
            </p:oleObj>
          </a:graphicData>
        </a:graphic>
      </p:graphicFrame>
      <p:pic>
        <p:nvPicPr>
          <p:cNvPr id="16387" name="Picture 3" descr="C:\Dokumente und Einstellungen\Rolf\Eigene Dateien\Eigene Bilder\2007-08-31\Scan10035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071670" y="3071810"/>
            <a:ext cx="2078360" cy="2094627"/>
          </a:xfrm>
          <a:prstGeom prst="rect">
            <a:avLst/>
          </a:prstGeom>
          <a:noFill/>
        </p:spPr>
      </p:pic>
      <p:sp>
        <p:nvSpPr>
          <p:cNvPr id="111618" name="Line 1026"/>
          <p:cNvSpPr>
            <a:spLocks noChangeShapeType="1"/>
          </p:cNvSpPr>
          <p:nvPr/>
        </p:nvSpPr>
        <p:spPr bwMode="auto">
          <a:xfrm rot="476168" flipV="1">
            <a:off x="3581400" y="1600200"/>
            <a:ext cx="1905000" cy="1676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de-DE"/>
          </a:p>
        </p:txBody>
      </p:sp>
      <p:sp>
        <p:nvSpPr>
          <p:cNvPr id="111622" name="Line 1030"/>
          <p:cNvSpPr>
            <a:spLocks noChangeShapeType="1"/>
          </p:cNvSpPr>
          <p:nvPr/>
        </p:nvSpPr>
        <p:spPr bwMode="auto">
          <a:xfrm>
            <a:off x="3505200" y="3124200"/>
            <a:ext cx="297180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de-DE"/>
          </a:p>
        </p:txBody>
      </p:sp>
      <p:sp>
        <p:nvSpPr>
          <p:cNvPr id="111623" name="Text Box 1031"/>
          <p:cNvSpPr txBox="1">
            <a:spLocks noChangeArrowheads="1"/>
          </p:cNvSpPr>
          <p:nvPr/>
        </p:nvSpPr>
        <p:spPr bwMode="auto">
          <a:xfrm>
            <a:off x="1600200" y="2362200"/>
            <a:ext cx="2438400" cy="10763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3200" dirty="0">
                <a:solidFill>
                  <a:srgbClr val="DCE614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Gegenwarts-bezug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6000760" y="928670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/>
              <a:t>2+2=4</a:t>
            </a:r>
            <a:endParaRPr lang="de-DE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0" fill="hold"/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111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111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1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1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11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1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1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animBg="1"/>
      <p:bldP spid="111620" grpId="0" animBg="1" autoUpdateAnimBg="0"/>
      <p:bldP spid="111621" grpId="0" animBg="1" autoUpdateAnimBg="0"/>
      <p:bldP spid="111624" grpId="0" autoUpdateAnimBg="0"/>
      <p:bldP spid="111625" grpId="0" animBg="1"/>
      <p:bldP spid="111626" grpId="0" autoUpdateAnimBg="0"/>
      <p:bldP spid="111627" grpId="0" animBg="1"/>
      <p:bldP spid="111628" grpId="0" animBg="1"/>
      <p:bldP spid="111629" grpId="0" animBg="1"/>
      <p:bldP spid="111630" grpId="0" animBg="1"/>
      <p:bldP spid="111631" grpId="0" autoUpdateAnimBg="0"/>
      <p:bldP spid="111618" grpId="0" animBg="1"/>
      <p:bldP spid="111622" grpId="0" animBg="1"/>
      <p:bldP spid="111623" grpId="0" animBg="1" autoUpdateAnimBg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Foliennummernplatzhalt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09243E4-F5C1-4272-A07A-880E0F474136}" type="slidenum">
              <a:rPr lang="de-DE" smtClean="0"/>
              <a:pPr/>
              <a:t>18</a:t>
            </a:fld>
            <a:endParaRPr lang="de-DE" smtClean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14290"/>
            <a:ext cx="6858048" cy="64294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sp>
        <p:nvSpPr>
          <p:cNvPr id="13320" name="Line 8"/>
          <p:cNvSpPr>
            <a:spLocks noChangeShapeType="1"/>
          </p:cNvSpPr>
          <p:nvPr/>
        </p:nvSpPr>
        <p:spPr bwMode="auto">
          <a:xfrm flipV="1">
            <a:off x="3810000" y="3124200"/>
            <a:ext cx="762000" cy="838200"/>
          </a:xfrm>
          <a:prstGeom prst="line">
            <a:avLst/>
          </a:prstGeom>
          <a:noFill/>
          <a:ln w="76200" cap="sq">
            <a:solidFill>
              <a:srgbClr val="FF0000"/>
            </a:solidFill>
            <a:round/>
            <a:headEnd/>
            <a:tailEnd type="arrow" w="med" len="med"/>
          </a:ln>
        </p:spPr>
        <p:txBody>
          <a:bodyPr wrap="none"/>
          <a:lstStyle/>
          <a:p>
            <a:endParaRPr lang="de-DE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>
            <a:off x="3810000" y="2895600"/>
            <a:ext cx="533400" cy="0"/>
          </a:xfrm>
          <a:prstGeom prst="line">
            <a:avLst/>
          </a:prstGeom>
          <a:noFill/>
          <a:ln w="76200" cap="sq">
            <a:solidFill>
              <a:srgbClr val="FF0000"/>
            </a:solidFill>
            <a:round/>
            <a:headEnd type="none" w="sm" len="sm"/>
            <a:tailEnd type="arrow" w="med" len="med"/>
          </a:ln>
        </p:spPr>
        <p:txBody>
          <a:bodyPr wrap="none"/>
          <a:lstStyle/>
          <a:p>
            <a:endParaRPr lang="de-DE"/>
          </a:p>
        </p:txBody>
      </p:sp>
      <p:sp>
        <p:nvSpPr>
          <p:cNvPr id="13323" name="Line 11"/>
          <p:cNvSpPr>
            <a:spLocks noChangeShapeType="1"/>
          </p:cNvSpPr>
          <p:nvPr/>
        </p:nvSpPr>
        <p:spPr bwMode="auto">
          <a:xfrm flipH="1">
            <a:off x="5791200" y="1600200"/>
            <a:ext cx="762000" cy="838200"/>
          </a:xfrm>
          <a:prstGeom prst="line">
            <a:avLst/>
          </a:prstGeom>
          <a:noFill/>
          <a:ln w="76200" cap="sq">
            <a:solidFill>
              <a:srgbClr val="FF0000"/>
            </a:solidFill>
            <a:round/>
            <a:headEnd type="none" w="sm" len="sm"/>
            <a:tailEnd type="arrow" w="med" len="med"/>
          </a:ln>
        </p:spPr>
        <p:txBody>
          <a:bodyPr wrap="none"/>
          <a:lstStyle/>
          <a:p>
            <a:endParaRPr lang="de-DE"/>
          </a:p>
        </p:txBody>
      </p:sp>
      <p:sp>
        <p:nvSpPr>
          <p:cNvPr id="13325" name="Line 13"/>
          <p:cNvSpPr>
            <a:spLocks noChangeShapeType="1"/>
          </p:cNvSpPr>
          <p:nvPr/>
        </p:nvSpPr>
        <p:spPr bwMode="auto">
          <a:xfrm flipH="1" flipV="1">
            <a:off x="5791200" y="3657600"/>
            <a:ext cx="228600" cy="381000"/>
          </a:xfrm>
          <a:prstGeom prst="line">
            <a:avLst/>
          </a:prstGeom>
          <a:noFill/>
          <a:ln w="76200" cap="sq">
            <a:solidFill>
              <a:srgbClr val="FF0000"/>
            </a:solidFill>
            <a:round/>
            <a:headEnd type="none" w="sm" len="sm"/>
            <a:tailEnd type="arrow" w="med" len="med"/>
          </a:ln>
        </p:spPr>
        <p:txBody>
          <a:bodyPr wrap="none"/>
          <a:lstStyle/>
          <a:p>
            <a:endParaRPr lang="de-DE"/>
          </a:p>
        </p:txBody>
      </p:sp>
      <p:sp>
        <p:nvSpPr>
          <p:cNvPr id="13326" name="Rectangle 14"/>
          <p:cNvSpPr>
            <a:spLocks noGrp="1" noChangeArrowheads="1"/>
          </p:cNvSpPr>
          <p:nvPr>
            <p:ph type="title"/>
          </p:nvPr>
        </p:nvSpPr>
        <p:spPr>
          <a:xfrm>
            <a:off x="1571604" y="6000768"/>
            <a:ext cx="4786346" cy="604838"/>
          </a:xfrm>
        </p:spPr>
        <p:txBody>
          <a:bodyPr>
            <a:noAutofit/>
          </a:bodyPr>
          <a:lstStyle/>
          <a:p>
            <a:pPr eaLnBrk="1" hangingPunct="1"/>
            <a:r>
              <a:rPr lang="de-DE" sz="2800" dirty="0" smtClean="0">
                <a:solidFill>
                  <a:schemeClr val="bg1"/>
                </a:solidFill>
              </a:rPr>
              <a:t>Soziales  und  fachliches  Lernen</a:t>
            </a:r>
          </a:p>
        </p:txBody>
      </p:sp>
      <p:graphicFrame>
        <p:nvGraphicFramePr>
          <p:cNvPr id="8194" name="Object 1024"/>
          <p:cNvGraphicFramePr>
            <a:graphicFrameLocks noChangeAspect="1"/>
          </p:cNvGraphicFramePr>
          <p:nvPr/>
        </p:nvGraphicFramePr>
        <p:xfrm>
          <a:off x="142844" y="6143644"/>
          <a:ext cx="1143000" cy="531813"/>
        </p:xfrm>
        <a:graphic>
          <a:graphicData uri="http://schemas.openxmlformats.org/presentationml/2006/ole">
            <p:oleObj spid="_x0000_s17410" r:id="rId4" imgW="5630061" imgH="1657581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 animBg="1"/>
      <p:bldP spid="13322" grpId="0" animBg="1"/>
      <p:bldP spid="13323" grpId="0" animBg="1"/>
      <p:bldP spid="13325" grpId="0" animBg="1"/>
      <p:bldP spid="13326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 smtClean="0"/>
              <a:t>01.09.2007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19</a:t>
            </a:fld>
            <a:endParaRPr lang="de-DE"/>
          </a:p>
        </p:txBody>
      </p:sp>
      <p:sp>
        <p:nvSpPr>
          <p:cNvPr id="6" name="Ellipse 5"/>
          <p:cNvSpPr/>
          <p:nvPr/>
        </p:nvSpPr>
        <p:spPr>
          <a:xfrm>
            <a:off x="3857620" y="571480"/>
            <a:ext cx="2928958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b="1" dirty="0" smtClean="0">
                <a:solidFill>
                  <a:srgbClr val="FFC000"/>
                </a:solidFill>
              </a:rPr>
              <a:t>Religion</a:t>
            </a:r>
            <a:endParaRPr lang="de-DE" sz="3600" b="1" dirty="0">
              <a:solidFill>
                <a:srgbClr val="FFC000"/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571472" y="1285860"/>
            <a:ext cx="3143272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b="1" dirty="0" smtClean="0">
                <a:solidFill>
                  <a:srgbClr val="FFC000"/>
                </a:solidFill>
              </a:rPr>
              <a:t>Ökologie</a:t>
            </a:r>
            <a:endParaRPr lang="de-DE" sz="3600" b="1" dirty="0">
              <a:solidFill>
                <a:srgbClr val="FFC000"/>
              </a:solidFill>
            </a:endParaRPr>
          </a:p>
        </p:txBody>
      </p:sp>
      <p:sp>
        <p:nvSpPr>
          <p:cNvPr id="9" name="Ellipse 8"/>
          <p:cNvSpPr/>
          <p:nvPr/>
        </p:nvSpPr>
        <p:spPr>
          <a:xfrm>
            <a:off x="5500694" y="1857364"/>
            <a:ext cx="2786082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b="1" dirty="0" smtClean="0">
                <a:solidFill>
                  <a:srgbClr val="FFC000"/>
                </a:solidFill>
              </a:rPr>
              <a:t>Soziales</a:t>
            </a:r>
            <a:r>
              <a:rPr lang="de-DE" sz="3600" dirty="0" smtClean="0">
                <a:solidFill>
                  <a:srgbClr val="FFC000"/>
                </a:solidFill>
              </a:rPr>
              <a:t> </a:t>
            </a:r>
            <a:endParaRPr lang="de-DE" sz="3600" dirty="0">
              <a:solidFill>
                <a:srgbClr val="FFC000"/>
              </a:solidFill>
            </a:endParaRPr>
          </a:p>
        </p:txBody>
      </p:sp>
      <p:sp>
        <p:nvSpPr>
          <p:cNvPr id="10" name="Ellipse 9"/>
          <p:cNvSpPr/>
          <p:nvPr/>
        </p:nvSpPr>
        <p:spPr>
          <a:xfrm>
            <a:off x="1000100" y="2714620"/>
            <a:ext cx="2500330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b="1" dirty="0" smtClean="0">
                <a:solidFill>
                  <a:srgbClr val="FFC000"/>
                </a:solidFill>
              </a:rPr>
              <a:t>Ethik</a:t>
            </a:r>
            <a:endParaRPr lang="de-DE" sz="3600" b="1" dirty="0">
              <a:solidFill>
                <a:srgbClr val="FFC000"/>
              </a:solidFill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3500430" y="3429000"/>
            <a:ext cx="3071834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b="1" dirty="0" err="1" smtClean="0">
                <a:solidFill>
                  <a:srgbClr val="FFC000"/>
                </a:solidFill>
              </a:rPr>
              <a:t>Globali-sierung</a:t>
            </a:r>
            <a:endParaRPr lang="de-DE" sz="3600" b="1" dirty="0">
              <a:solidFill>
                <a:srgbClr val="FFC000"/>
              </a:solidFill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285720" y="5000636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DE" sz="2800" dirty="0" smtClean="0">
                <a:solidFill>
                  <a:srgbClr val="FFC000"/>
                </a:solidFill>
              </a:rPr>
              <a:t>Wählt Euch einen Bereich zu „Projekt Weltethos“! </a:t>
            </a:r>
          </a:p>
          <a:p>
            <a:pPr>
              <a:buFont typeface="Arial" pitchFamily="34" charset="0"/>
              <a:buChar char="•"/>
            </a:pPr>
            <a:r>
              <a:rPr lang="de-DE" sz="2800" dirty="0" smtClean="0">
                <a:solidFill>
                  <a:srgbClr val="FFC000"/>
                </a:solidFill>
              </a:rPr>
              <a:t>Überlegt Euch in der Gruppe eine Werbemaßnahme! </a:t>
            </a:r>
            <a:endParaRPr lang="de-DE" sz="28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1" animBg="1"/>
      <p:bldP spid="9" grpId="0" animBg="1"/>
      <p:bldP spid="10" grpId="0" animBg="1"/>
      <p:bldP spid="11" grpId="0" animBg="1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Weltkug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571480"/>
            <a:ext cx="6572296" cy="5786478"/>
          </a:xfrm>
          <a:prstGeom prst="rect">
            <a:avLst/>
          </a:prstGeom>
        </p:spPr>
      </p:pic>
      <p:sp>
        <p:nvSpPr>
          <p:cNvPr id="4" name="Freeform 4"/>
          <p:cNvSpPr>
            <a:spLocks/>
          </p:cNvSpPr>
          <p:nvPr/>
        </p:nvSpPr>
        <p:spPr bwMode="auto">
          <a:xfrm>
            <a:off x="5143504" y="2500306"/>
            <a:ext cx="2000264" cy="1214446"/>
          </a:xfrm>
          <a:custGeom>
            <a:avLst/>
            <a:gdLst/>
            <a:ahLst/>
            <a:cxnLst>
              <a:cxn ang="0">
                <a:pos x="525" y="903"/>
              </a:cxn>
              <a:cxn ang="0">
                <a:pos x="612" y="685"/>
              </a:cxn>
              <a:cxn ang="0">
                <a:pos x="733" y="441"/>
              </a:cxn>
              <a:cxn ang="0">
                <a:pos x="997" y="304"/>
              </a:cxn>
              <a:cxn ang="0">
                <a:pos x="1276" y="175"/>
              </a:cxn>
              <a:cxn ang="0">
                <a:pos x="1457" y="208"/>
              </a:cxn>
              <a:cxn ang="0">
                <a:pos x="1648" y="233"/>
              </a:cxn>
              <a:cxn ang="0">
                <a:pos x="1850" y="256"/>
              </a:cxn>
              <a:cxn ang="0">
                <a:pos x="2063" y="233"/>
              </a:cxn>
              <a:cxn ang="0">
                <a:pos x="2498" y="21"/>
              </a:cxn>
              <a:cxn ang="0">
                <a:pos x="2903" y="404"/>
              </a:cxn>
              <a:cxn ang="0">
                <a:pos x="3264" y="1041"/>
              </a:cxn>
              <a:cxn ang="0">
                <a:pos x="3255" y="1552"/>
              </a:cxn>
              <a:cxn ang="0">
                <a:pos x="3520" y="1771"/>
              </a:cxn>
              <a:cxn ang="0">
                <a:pos x="3599" y="1717"/>
              </a:cxn>
              <a:cxn ang="0">
                <a:pos x="3886" y="1648"/>
              </a:cxn>
              <a:cxn ang="0">
                <a:pos x="3898" y="1935"/>
              </a:cxn>
              <a:cxn ang="0">
                <a:pos x="3705" y="1983"/>
              </a:cxn>
              <a:cxn ang="0">
                <a:pos x="3701" y="1910"/>
              </a:cxn>
              <a:cxn ang="0">
                <a:pos x="3590" y="1931"/>
              </a:cxn>
              <a:cxn ang="0">
                <a:pos x="3563" y="2067"/>
              </a:cxn>
              <a:cxn ang="0">
                <a:pos x="3615" y="2154"/>
              </a:cxn>
              <a:cxn ang="0">
                <a:pos x="3503" y="2393"/>
              </a:cxn>
              <a:cxn ang="0">
                <a:pos x="3499" y="2653"/>
              </a:cxn>
              <a:cxn ang="0">
                <a:pos x="3222" y="2499"/>
              </a:cxn>
              <a:cxn ang="0">
                <a:pos x="3089" y="2489"/>
              </a:cxn>
              <a:cxn ang="0">
                <a:pos x="2833" y="2429"/>
              </a:cxn>
              <a:cxn ang="0">
                <a:pos x="2435" y="2547"/>
              </a:cxn>
              <a:cxn ang="0">
                <a:pos x="2142" y="2770"/>
              </a:cxn>
              <a:cxn ang="0">
                <a:pos x="1659" y="2716"/>
              </a:cxn>
              <a:cxn ang="0">
                <a:pos x="1138" y="2653"/>
              </a:cxn>
              <a:cxn ang="0">
                <a:pos x="1143" y="2499"/>
              </a:cxn>
              <a:cxn ang="0">
                <a:pos x="926" y="2266"/>
              </a:cxn>
              <a:cxn ang="0">
                <a:pos x="1032" y="2200"/>
              </a:cxn>
              <a:cxn ang="0">
                <a:pos x="814" y="2116"/>
              </a:cxn>
              <a:cxn ang="0">
                <a:pos x="637" y="2100"/>
              </a:cxn>
              <a:cxn ang="0">
                <a:pos x="504" y="2042"/>
              </a:cxn>
              <a:cxn ang="0">
                <a:pos x="531" y="1956"/>
              </a:cxn>
              <a:cxn ang="0">
                <a:pos x="495" y="1808"/>
              </a:cxn>
              <a:cxn ang="0">
                <a:pos x="218" y="1590"/>
              </a:cxn>
              <a:cxn ang="0">
                <a:pos x="148" y="1451"/>
              </a:cxn>
              <a:cxn ang="0">
                <a:pos x="0" y="1234"/>
              </a:cxn>
              <a:cxn ang="0">
                <a:pos x="202" y="1222"/>
              </a:cxn>
              <a:cxn ang="0">
                <a:pos x="368" y="1174"/>
              </a:cxn>
            </a:cxnLst>
            <a:rect l="0" t="0" r="r" b="b"/>
            <a:pathLst>
              <a:path w="3941" h="2771">
                <a:moveTo>
                  <a:pt x="468" y="957"/>
                </a:moveTo>
                <a:lnTo>
                  <a:pt x="525" y="903"/>
                </a:lnTo>
                <a:lnTo>
                  <a:pt x="516" y="851"/>
                </a:lnTo>
                <a:lnTo>
                  <a:pt x="612" y="685"/>
                </a:lnTo>
                <a:lnTo>
                  <a:pt x="749" y="516"/>
                </a:lnTo>
                <a:lnTo>
                  <a:pt x="733" y="441"/>
                </a:lnTo>
                <a:lnTo>
                  <a:pt x="845" y="329"/>
                </a:lnTo>
                <a:lnTo>
                  <a:pt x="997" y="304"/>
                </a:lnTo>
                <a:lnTo>
                  <a:pt x="1218" y="112"/>
                </a:lnTo>
                <a:lnTo>
                  <a:pt x="1276" y="175"/>
                </a:lnTo>
                <a:lnTo>
                  <a:pt x="1355" y="166"/>
                </a:lnTo>
                <a:lnTo>
                  <a:pt x="1457" y="208"/>
                </a:lnTo>
                <a:lnTo>
                  <a:pt x="1563" y="202"/>
                </a:lnTo>
                <a:lnTo>
                  <a:pt x="1648" y="233"/>
                </a:lnTo>
                <a:lnTo>
                  <a:pt x="1755" y="202"/>
                </a:lnTo>
                <a:lnTo>
                  <a:pt x="1850" y="256"/>
                </a:lnTo>
                <a:lnTo>
                  <a:pt x="1904" y="341"/>
                </a:lnTo>
                <a:lnTo>
                  <a:pt x="2063" y="233"/>
                </a:lnTo>
                <a:lnTo>
                  <a:pt x="2429" y="148"/>
                </a:lnTo>
                <a:lnTo>
                  <a:pt x="2498" y="21"/>
                </a:lnTo>
                <a:lnTo>
                  <a:pt x="2664" y="0"/>
                </a:lnTo>
                <a:lnTo>
                  <a:pt x="2903" y="404"/>
                </a:lnTo>
                <a:lnTo>
                  <a:pt x="3143" y="703"/>
                </a:lnTo>
                <a:lnTo>
                  <a:pt x="3264" y="1041"/>
                </a:lnTo>
                <a:lnTo>
                  <a:pt x="3216" y="1307"/>
                </a:lnTo>
                <a:lnTo>
                  <a:pt x="3255" y="1552"/>
                </a:lnTo>
                <a:lnTo>
                  <a:pt x="3334" y="1706"/>
                </a:lnTo>
                <a:lnTo>
                  <a:pt x="3520" y="1771"/>
                </a:lnTo>
                <a:lnTo>
                  <a:pt x="3524" y="1681"/>
                </a:lnTo>
                <a:lnTo>
                  <a:pt x="3599" y="1717"/>
                </a:lnTo>
                <a:lnTo>
                  <a:pt x="3750" y="1627"/>
                </a:lnTo>
                <a:lnTo>
                  <a:pt x="3886" y="1648"/>
                </a:lnTo>
                <a:lnTo>
                  <a:pt x="3940" y="1733"/>
                </a:lnTo>
                <a:lnTo>
                  <a:pt x="3898" y="1935"/>
                </a:lnTo>
                <a:lnTo>
                  <a:pt x="3642" y="2064"/>
                </a:lnTo>
                <a:lnTo>
                  <a:pt x="3705" y="1983"/>
                </a:lnTo>
                <a:lnTo>
                  <a:pt x="3663" y="1962"/>
                </a:lnTo>
                <a:lnTo>
                  <a:pt x="3701" y="1910"/>
                </a:lnTo>
                <a:lnTo>
                  <a:pt x="3653" y="1883"/>
                </a:lnTo>
                <a:lnTo>
                  <a:pt x="3590" y="1931"/>
                </a:lnTo>
                <a:lnTo>
                  <a:pt x="3615" y="1989"/>
                </a:lnTo>
                <a:lnTo>
                  <a:pt x="3563" y="2067"/>
                </a:lnTo>
                <a:lnTo>
                  <a:pt x="3547" y="2191"/>
                </a:lnTo>
                <a:lnTo>
                  <a:pt x="3615" y="2154"/>
                </a:lnTo>
                <a:lnTo>
                  <a:pt x="3536" y="2297"/>
                </a:lnTo>
                <a:lnTo>
                  <a:pt x="3503" y="2393"/>
                </a:lnTo>
                <a:lnTo>
                  <a:pt x="3524" y="2477"/>
                </a:lnTo>
                <a:lnTo>
                  <a:pt x="3499" y="2653"/>
                </a:lnTo>
                <a:lnTo>
                  <a:pt x="3264" y="2595"/>
                </a:lnTo>
                <a:lnTo>
                  <a:pt x="3222" y="2499"/>
                </a:lnTo>
                <a:lnTo>
                  <a:pt x="3143" y="2547"/>
                </a:lnTo>
                <a:lnTo>
                  <a:pt x="3089" y="2489"/>
                </a:lnTo>
                <a:lnTo>
                  <a:pt x="2978" y="2493"/>
                </a:lnTo>
                <a:lnTo>
                  <a:pt x="2833" y="2429"/>
                </a:lnTo>
                <a:lnTo>
                  <a:pt x="2679" y="2483"/>
                </a:lnTo>
                <a:lnTo>
                  <a:pt x="2435" y="2547"/>
                </a:lnTo>
                <a:lnTo>
                  <a:pt x="2387" y="2626"/>
                </a:lnTo>
                <a:lnTo>
                  <a:pt x="2142" y="2770"/>
                </a:lnTo>
                <a:lnTo>
                  <a:pt x="1744" y="2643"/>
                </a:lnTo>
                <a:lnTo>
                  <a:pt x="1659" y="2716"/>
                </a:lnTo>
                <a:lnTo>
                  <a:pt x="1265" y="2605"/>
                </a:lnTo>
                <a:lnTo>
                  <a:pt x="1138" y="2653"/>
                </a:lnTo>
                <a:lnTo>
                  <a:pt x="1032" y="2583"/>
                </a:lnTo>
                <a:lnTo>
                  <a:pt x="1143" y="2499"/>
                </a:lnTo>
                <a:lnTo>
                  <a:pt x="995" y="2402"/>
                </a:lnTo>
                <a:lnTo>
                  <a:pt x="926" y="2266"/>
                </a:lnTo>
                <a:lnTo>
                  <a:pt x="968" y="2212"/>
                </a:lnTo>
                <a:lnTo>
                  <a:pt x="1032" y="2200"/>
                </a:lnTo>
                <a:lnTo>
                  <a:pt x="914" y="2073"/>
                </a:lnTo>
                <a:lnTo>
                  <a:pt x="814" y="2116"/>
                </a:lnTo>
                <a:lnTo>
                  <a:pt x="724" y="2221"/>
                </a:lnTo>
                <a:lnTo>
                  <a:pt x="637" y="2100"/>
                </a:lnTo>
                <a:lnTo>
                  <a:pt x="522" y="2094"/>
                </a:lnTo>
                <a:lnTo>
                  <a:pt x="504" y="2042"/>
                </a:lnTo>
                <a:lnTo>
                  <a:pt x="452" y="1994"/>
                </a:lnTo>
                <a:lnTo>
                  <a:pt x="531" y="1956"/>
                </a:lnTo>
                <a:lnTo>
                  <a:pt x="468" y="1871"/>
                </a:lnTo>
                <a:lnTo>
                  <a:pt x="495" y="1808"/>
                </a:lnTo>
                <a:lnTo>
                  <a:pt x="335" y="1723"/>
                </a:lnTo>
                <a:lnTo>
                  <a:pt x="218" y="1590"/>
                </a:lnTo>
                <a:lnTo>
                  <a:pt x="208" y="1425"/>
                </a:lnTo>
                <a:lnTo>
                  <a:pt x="148" y="1451"/>
                </a:lnTo>
                <a:lnTo>
                  <a:pt x="112" y="1328"/>
                </a:lnTo>
                <a:lnTo>
                  <a:pt x="0" y="1234"/>
                </a:lnTo>
                <a:lnTo>
                  <a:pt x="112" y="1213"/>
                </a:lnTo>
                <a:lnTo>
                  <a:pt x="202" y="1222"/>
                </a:lnTo>
                <a:lnTo>
                  <a:pt x="244" y="1153"/>
                </a:lnTo>
                <a:lnTo>
                  <a:pt x="368" y="1174"/>
                </a:lnTo>
                <a:lnTo>
                  <a:pt x="474" y="963"/>
                </a:lnTo>
              </a:path>
            </a:pathLst>
          </a:custGeom>
          <a:solidFill>
            <a:srgbClr val="FF0000"/>
          </a:solidFill>
          <a:ln w="254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>
          <a:xfrm>
            <a:off x="1428728" y="6072206"/>
            <a:ext cx="6572296" cy="785794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de-DE" sz="2800" dirty="0" smtClean="0"/>
              <a:t>Präsentationsseminar</a:t>
            </a:r>
          </a:p>
          <a:p>
            <a:pPr algn="ctr"/>
            <a:r>
              <a:rPr lang="de-DE" sz="2800" dirty="0" smtClean="0"/>
              <a:t>12.-15. März 2008 in Mediasch</a:t>
            </a:r>
          </a:p>
          <a:p>
            <a:endParaRPr lang="de-DE" sz="1000" dirty="0">
              <a:solidFill>
                <a:srgbClr val="C00000"/>
              </a:solidFill>
            </a:endParaRP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28728" y="142852"/>
            <a:ext cx="6572296" cy="571504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de-DE" sz="3200" b="1" dirty="0" smtClean="0">
                <a:solidFill>
                  <a:srgbClr val="FF0000"/>
                </a:solidFill>
              </a:rPr>
              <a:t>Projekt Weltethos in Rumänien</a:t>
            </a:r>
            <a:endParaRPr lang="de-DE" sz="3200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500166" y="5929330"/>
          <a:ext cx="1214446" cy="485780"/>
        </p:xfrm>
        <a:graphic>
          <a:graphicData uri="http://schemas.openxmlformats.org/presentationml/2006/ole">
            <p:oleObj spid="_x0000_s15362" r:id="rId4" imgW="5630061" imgH="1657581" progId="">
              <p:embed/>
            </p:oleObj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20</a:t>
            </a:fld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2214546" y="2000240"/>
            <a:ext cx="47863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 smtClean="0"/>
              <a:t>Vielen Dank für Ihre Aufmerksamkeit!</a:t>
            </a:r>
            <a:endParaRPr lang="de-DE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21</a:t>
            </a:fld>
            <a:endParaRPr lang="de-DE"/>
          </a:p>
        </p:txBody>
      </p:sp>
      <p:sp>
        <p:nvSpPr>
          <p:cNvPr id="5" name="Rechteck 4"/>
          <p:cNvSpPr/>
          <p:nvPr/>
        </p:nvSpPr>
        <p:spPr>
          <a:xfrm>
            <a:off x="571472" y="500042"/>
            <a:ext cx="83582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b="1" dirty="0" smtClean="0">
                <a:solidFill>
                  <a:srgbClr val="FF0000"/>
                </a:solidFill>
              </a:rPr>
              <a:t>Aufgabe in Kleingruppen (3-4 Personen):</a:t>
            </a:r>
            <a:endParaRPr lang="de-DE" sz="2800" b="1" dirty="0"/>
          </a:p>
        </p:txBody>
      </p:sp>
      <p:sp>
        <p:nvSpPr>
          <p:cNvPr id="7" name="Textfeld 6"/>
          <p:cNvSpPr txBox="1"/>
          <p:nvPr/>
        </p:nvSpPr>
        <p:spPr>
          <a:xfrm>
            <a:off x="571472" y="1428736"/>
            <a:ext cx="82153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de-DE" sz="2400" b="1" dirty="0" smtClean="0"/>
              <a:t>Suchen Sie mathematische Anknüpfungspunkte  in einem der Projektaspekte von </a:t>
            </a:r>
            <a:r>
              <a:rPr lang="de-DE" sz="2400" b="1" i="1" dirty="0" smtClean="0"/>
              <a:t>„Projekt Weltethos in Rumänien“</a:t>
            </a:r>
            <a:r>
              <a:rPr lang="de-DE" sz="2400" b="1" dirty="0" smtClean="0"/>
              <a:t> !</a:t>
            </a:r>
            <a:endParaRPr lang="de-DE" sz="2400" b="1" dirty="0"/>
          </a:p>
        </p:txBody>
      </p:sp>
      <p:sp>
        <p:nvSpPr>
          <p:cNvPr id="8" name="Textfeld 7"/>
          <p:cNvSpPr txBox="1"/>
          <p:nvPr/>
        </p:nvSpPr>
        <p:spPr>
          <a:xfrm>
            <a:off x="642910" y="2786058"/>
            <a:ext cx="8215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de-DE" sz="2400" b="1" dirty="0" smtClean="0"/>
              <a:t>2.   Skizzieren Sie eine Unterrichtseinheit im Rahmen von </a:t>
            </a:r>
            <a:r>
              <a:rPr lang="de-DE" sz="2400" b="1" i="1" dirty="0" smtClean="0"/>
              <a:t>„Projekt Weltethos in Rumänien“</a:t>
            </a:r>
            <a:r>
              <a:rPr lang="de-DE" sz="2400" b="1" dirty="0" smtClean="0"/>
              <a:t> für eine Ihrer Klassen, ohne den Stoffplan in Mathematik zu verlassen.  </a:t>
            </a:r>
            <a:endParaRPr lang="de-DE" sz="2400" b="1" dirty="0"/>
          </a:p>
        </p:txBody>
      </p:sp>
      <p:sp>
        <p:nvSpPr>
          <p:cNvPr id="9" name="Textfeld 8"/>
          <p:cNvSpPr txBox="1"/>
          <p:nvPr/>
        </p:nvSpPr>
        <p:spPr>
          <a:xfrm>
            <a:off x="714348" y="4429132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3.   Stellen Sie Ihre Ergebnisse anschaulich dar!</a:t>
            </a:r>
            <a:endParaRPr lang="de-DE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22</a:t>
            </a:fld>
            <a:endParaRPr lang="de-DE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14434"/>
          </a:xfrm>
        </p:spPr>
        <p:txBody>
          <a:bodyPr>
            <a:norm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Aufgabe für eine </a:t>
            </a:r>
            <a:r>
              <a:rPr lang="de-DE" dirty="0" smtClean="0">
                <a:solidFill>
                  <a:srgbClr val="FF0000"/>
                </a:solidFill>
              </a:rPr>
              <a:t>Projektgruppe  (2)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857224" y="1571612"/>
            <a:ext cx="7858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de-DE" sz="2400" dirty="0" smtClean="0"/>
              <a:t>Welche DSD-Zielsetzungen können mit diesem Projekt erreicht werden? </a:t>
            </a:r>
            <a:endParaRPr lang="de-DE" sz="2400" dirty="0"/>
          </a:p>
        </p:txBody>
      </p:sp>
      <p:sp>
        <p:nvSpPr>
          <p:cNvPr id="7" name="Textfeld 6"/>
          <p:cNvSpPr txBox="1"/>
          <p:nvPr/>
        </p:nvSpPr>
        <p:spPr>
          <a:xfrm>
            <a:off x="857224" y="2428869"/>
            <a:ext cx="785818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 startAt="2"/>
            </a:pPr>
            <a:r>
              <a:rPr lang="de-DE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a) Für DaM-Gruppen: </a:t>
            </a:r>
          </a:p>
          <a:p>
            <a:pPr marL="457200" indent="-457200"/>
            <a:r>
              <a:rPr lang="de-DE" sz="2400" dirty="0" smtClean="0"/>
              <a:t>      Wo und im Hinblick auf welche Texte und Themen ist eine literarische Anbindung des Projektes möglich? </a:t>
            </a:r>
            <a:endParaRPr lang="de-DE" sz="2400" dirty="0"/>
          </a:p>
        </p:txBody>
      </p:sp>
      <p:sp>
        <p:nvSpPr>
          <p:cNvPr id="9" name="Textfeld 8"/>
          <p:cNvSpPr txBox="1"/>
          <p:nvPr/>
        </p:nvSpPr>
        <p:spPr>
          <a:xfrm>
            <a:off x="928662" y="5214950"/>
            <a:ext cx="7358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>
                <a:solidFill>
                  <a:schemeClr val="tx2">
                    <a:lumMod val="75000"/>
                  </a:schemeClr>
                </a:solidFill>
              </a:rPr>
              <a:t>Präsentieren Sie Ihre Ergebnisse anschaulich!</a:t>
            </a:r>
            <a:endParaRPr lang="de-DE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857224" y="3571876"/>
            <a:ext cx="800105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       </a:t>
            </a:r>
            <a:r>
              <a:rPr lang="de-DE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b) Für DaF-Gruppen:</a:t>
            </a:r>
          </a:p>
          <a:p>
            <a:r>
              <a:rPr lang="de-DE" dirty="0" smtClean="0"/>
              <a:t>        </a:t>
            </a:r>
            <a:r>
              <a:rPr lang="de-DE" sz="2400" dirty="0" smtClean="0"/>
              <a:t>Worin sehen Sie die Möglichkeit, bei diesem Thema</a:t>
            </a:r>
          </a:p>
          <a:p>
            <a:r>
              <a:rPr lang="de-DE" sz="2400" dirty="0" smtClean="0"/>
              <a:t>      mitzuarbeiten. Nennen Sie mögliche Unterrichts-</a:t>
            </a:r>
          </a:p>
          <a:p>
            <a:r>
              <a:rPr lang="de-DE" sz="2400" dirty="0" smtClean="0"/>
              <a:t>      </a:t>
            </a:r>
            <a:r>
              <a:rPr lang="de-DE" sz="2400" dirty="0" err="1" smtClean="0"/>
              <a:t>anbindungen</a:t>
            </a:r>
            <a:r>
              <a:rPr lang="de-DE" sz="2400" dirty="0" smtClean="0"/>
              <a:t>!      </a:t>
            </a:r>
            <a:endParaRPr lang="de-DE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23</a:t>
            </a:fld>
            <a:endParaRPr lang="de-DE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928662" y="428604"/>
            <a:ext cx="7372376" cy="800120"/>
          </a:xfrm>
        </p:spPr>
        <p:txBody>
          <a:bodyPr>
            <a:normAutofit fontScale="90000"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Aufgabe für eine Projektgruppe (1)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857224" y="1500174"/>
            <a:ext cx="7429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de-DE" sz="2400" dirty="0" smtClean="0"/>
              <a:t>Erarbeiten Sie eine Projektkonzeption zu „Projekt Weltethos“! Welche Lernziele wollen Sie erreichen?</a:t>
            </a:r>
            <a:endParaRPr lang="de-DE" sz="2400" dirty="0"/>
          </a:p>
        </p:txBody>
      </p:sp>
      <p:sp>
        <p:nvSpPr>
          <p:cNvPr id="7" name="Textfeld 6"/>
          <p:cNvSpPr txBox="1"/>
          <p:nvPr/>
        </p:nvSpPr>
        <p:spPr>
          <a:xfrm>
            <a:off x="857224" y="2714620"/>
            <a:ext cx="7572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de-DE" sz="2400" dirty="0" smtClean="0"/>
              <a:t>2.   Sehen Sie sich als fächerübergreifend arbeitende Gruppe. Bringen Sie Ihre Fachdisziplin in das Gesamtthema ein!</a:t>
            </a:r>
            <a:endParaRPr lang="de-DE" sz="2400" dirty="0"/>
          </a:p>
        </p:txBody>
      </p:sp>
      <p:sp>
        <p:nvSpPr>
          <p:cNvPr id="8" name="Textfeld 7"/>
          <p:cNvSpPr txBox="1"/>
          <p:nvPr/>
        </p:nvSpPr>
        <p:spPr>
          <a:xfrm>
            <a:off x="857224" y="4214818"/>
            <a:ext cx="75724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de-DE" sz="2400" dirty="0" smtClean="0"/>
              <a:t>3.   Welche sozialen Institutionen können Sie  an ihrem Schulort einbeziehen?</a:t>
            </a:r>
            <a:endParaRPr lang="de-DE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24</a:t>
            </a:fld>
            <a:endParaRPr lang="de-DE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Ergebnisse der Gruppenarbeit 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1142976" y="2357430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smtClean="0"/>
              <a:t>Gruppe 1</a:t>
            </a:r>
            <a:endParaRPr lang="de-DE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DSC0016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549275"/>
            <a:ext cx="4098925" cy="5465763"/>
          </a:xfrm>
          <a:prstGeom prst="rect">
            <a:avLst/>
          </a:prstGeom>
          <a:noFill/>
        </p:spPr>
      </p:pic>
      <p:pic>
        <p:nvPicPr>
          <p:cNvPr id="8197" name="Picture 5" descr="DSC0014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836613"/>
            <a:ext cx="4264025" cy="56848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459412"/>
          </a:xfrm>
        </p:spPr>
        <p:txBody>
          <a:bodyPr/>
          <a:lstStyle/>
          <a:p>
            <a:r>
              <a:rPr lang="de-DE"/>
              <a:t>Medias – zwischen Fortschritt und Tradition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Lernzielpotenziale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Geschichtliches Wissen über die Region erweitern</a:t>
            </a:r>
          </a:p>
          <a:p>
            <a:r>
              <a:rPr lang="de-DE"/>
              <a:t>Vergleich der historischen mit der aktuellen Situation</a:t>
            </a:r>
          </a:p>
          <a:p>
            <a:r>
              <a:rPr lang="de-DE"/>
              <a:t>Reflexion über Entwicklung und die Rolle der Tradition in der Gegenwart</a:t>
            </a:r>
          </a:p>
          <a:p>
            <a:r>
              <a:rPr lang="de-DE"/>
              <a:t>Zukunftsvisionen für Rumänien / Medias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Phasen des Projekts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Museumsbesuche</a:t>
            </a:r>
          </a:p>
          <a:p>
            <a:pPr lvl="1"/>
            <a:r>
              <a:rPr lang="de-DE"/>
              <a:t>Museum Hermann Oberth</a:t>
            </a:r>
          </a:p>
          <a:p>
            <a:pPr lvl="1"/>
            <a:r>
              <a:rPr lang="de-DE"/>
              <a:t>Stadtmuseum</a:t>
            </a:r>
          </a:p>
          <a:p>
            <a:r>
              <a:rPr lang="de-DE"/>
              <a:t>Stadtrundgang</a:t>
            </a:r>
          </a:p>
          <a:p>
            <a:r>
              <a:rPr lang="de-DE"/>
              <a:t>Selbstständige Themenfindung der Schülergruppen unter best. Rahmenthema</a:t>
            </a:r>
          </a:p>
          <a:p>
            <a:pPr>
              <a:buFontTx/>
              <a:buNone/>
            </a:pPr>
            <a:endParaRPr lang="de-DE"/>
          </a:p>
          <a:p>
            <a:pPr>
              <a:buFontTx/>
              <a:buNone/>
            </a:pPr>
            <a:r>
              <a:rPr lang="de-DE"/>
              <a:t>		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Mögliche Rahmenthemen		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de-DE"/>
              <a:t>Kleidung, Mode</a:t>
            </a:r>
          </a:p>
          <a:p>
            <a:pPr>
              <a:lnSpc>
                <a:spcPct val="90000"/>
              </a:lnSpc>
            </a:pPr>
            <a:r>
              <a:rPr lang="de-DE"/>
              <a:t>Wissenschaft, Forschung</a:t>
            </a:r>
          </a:p>
          <a:p>
            <a:pPr>
              <a:lnSpc>
                <a:spcPct val="90000"/>
              </a:lnSpc>
            </a:pPr>
            <a:r>
              <a:rPr lang="de-DE"/>
              <a:t>Architektur</a:t>
            </a:r>
          </a:p>
          <a:p>
            <a:pPr>
              <a:lnSpc>
                <a:spcPct val="90000"/>
              </a:lnSpc>
            </a:pPr>
            <a:r>
              <a:rPr lang="de-DE"/>
              <a:t>Familienstrukturen und Umgang der Generationen miteinander</a:t>
            </a:r>
          </a:p>
          <a:p>
            <a:pPr>
              <a:lnSpc>
                <a:spcPct val="90000"/>
              </a:lnSpc>
            </a:pPr>
            <a:r>
              <a:rPr lang="de-DE"/>
              <a:t>Zukunftsvisionen:</a:t>
            </a:r>
          </a:p>
          <a:p>
            <a:pPr lvl="1">
              <a:lnSpc>
                <a:spcPct val="90000"/>
              </a:lnSpc>
            </a:pPr>
            <a:r>
              <a:rPr lang="de-DE"/>
              <a:t>Stadtplanung</a:t>
            </a:r>
          </a:p>
          <a:p>
            <a:pPr lvl="1">
              <a:lnSpc>
                <a:spcPct val="90000"/>
              </a:lnSpc>
            </a:pPr>
            <a:r>
              <a:rPr lang="de-DE"/>
              <a:t>Zusammenleben der Generationen</a:t>
            </a:r>
          </a:p>
          <a:p>
            <a:pPr lvl="1">
              <a:lnSpc>
                <a:spcPct val="90000"/>
              </a:lnSpc>
            </a:pPr>
            <a:r>
              <a:rPr lang="de-DE"/>
              <a:t>Neugestaltung der Museumslandschaft</a:t>
            </a:r>
          </a:p>
          <a:p>
            <a:pPr>
              <a:lnSpc>
                <a:spcPct val="90000"/>
              </a:lnSpc>
            </a:pPr>
            <a:endParaRPr lang="de-DE"/>
          </a:p>
          <a:p>
            <a:pPr>
              <a:lnSpc>
                <a:spcPct val="90000"/>
              </a:lnSpc>
            </a:pP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llipse 2"/>
          <p:cNvSpPr/>
          <p:nvPr/>
        </p:nvSpPr>
        <p:spPr>
          <a:xfrm>
            <a:off x="3214678" y="2000240"/>
            <a:ext cx="2571768" cy="235745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smtClean="0"/>
          </a:p>
          <a:p>
            <a:pPr algn="ctr"/>
            <a:endParaRPr lang="de-DE" dirty="0"/>
          </a:p>
          <a:p>
            <a:pPr algn="ctr"/>
            <a:endParaRPr lang="de-DE" dirty="0" smtClean="0"/>
          </a:p>
          <a:p>
            <a:pPr algn="ctr"/>
            <a:endParaRPr lang="de-DE" dirty="0"/>
          </a:p>
          <a:p>
            <a:pPr algn="ctr"/>
            <a:endParaRPr lang="de-DE" dirty="0" smtClean="0"/>
          </a:p>
          <a:p>
            <a:pPr algn="ctr"/>
            <a:endParaRPr lang="de-DE" dirty="0"/>
          </a:p>
          <a:p>
            <a:pPr algn="ctr"/>
            <a:endParaRPr lang="de-DE" dirty="0" smtClean="0"/>
          </a:p>
          <a:p>
            <a:pPr algn="ctr"/>
            <a:endParaRPr lang="de-DE" dirty="0"/>
          </a:p>
          <a:p>
            <a:pPr algn="ctr"/>
            <a:endParaRPr lang="de-DE" dirty="0" smtClean="0"/>
          </a:p>
          <a:p>
            <a:pPr algn="ctr"/>
            <a:endParaRPr lang="de-DE" dirty="0"/>
          </a:p>
          <a:p>
            <a:pPr algn="ctr"/>
            <a:endParaRPr lang="de-DE" dirty="0" smtClean="0"/>
          </a:p>
          <a:p>
            <a:pPr algn="ctr"/>
            <a:endParaRPr lang="de-DE" dirty="0"/>
          </a:p>
        </p:txBody>
      </p:sp>
      <p:sp>
        <p:nvSpPr>
          <p:cNvPr id="6" name="Ellipse 5"/>
          <p:cNvSpPr/>
          <p:nvPr/>
        </p:nvSpPr>
        <p:spPr>
          <a:xfrm>
            <a:off x="3214678" y="2000240"/>
            <a:ext cx="2571768" cy="2357454"/>
          </a:xfrm>
          <a:prstGeom prst="ellipse">
            <a:avLst/>
          </a:prstGeom>
          <a:solidFill>
            <a:srgbClr val="00B0F0"/>
          </a:solidFill>
          <a:ln>
            <a:solidFill>
              <a:srgbClr val="66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de-DE" b="1" dirty="0" smtClean="0">
              <a:solidFill>
                <a:srgbClr val="C00000"/>
              </a:solidFill>
            </a:endParaRPr>
          </a:p>
          <a:p>
            <a:pPr lvl="0" algn="ctr"/>
            <a:r>
              <a:rPr lang="de-DE" b="1" dirty="0" smtClean="0">
                <a:solidFill>
                  <a:srgbClr val="C00000"/>
                </a:solidFill>
              </a:rPr>
              <a:t>Projekt Weltethos</a:t>
            </a:r>
          </a:p>
          <a:p>
            <a:pPr lvl="0" algn="ctr"/>
            <a:r>
              <a:rPr lang="de-DE" b="1" dirty="0" smtClean="0">
                <a:solidFill>
                  <a:srgbClr val="C00000"/>
                </a:solidFill>
              </a:rPr>
              <a:t>in</a:t>
            </a:r>
          </a:p>
          <a:p>
            <a:pPr lvl="0" algn="ctr"/>
            <a:r>
              <a:rPr lang="de-DE" b="1" dirty="0" smtClean="0">
                <a:solidFill>
                  <a:srgbClr val="C00000"/>
                </a:solidFill>
              </a:rPr>
              <a:t>Rumänien</a:t>
            </a:r>
          </a:p>
          <a:p>
            <a:pPr lvl="0" algn="ctr"/>
            <a:r>
              <a:rPr lang="de-DE" b="1" dirty="0" smtClean="0">
                <a:solidFill>
                  <a:srgbClr val="C00000"/>
                </a:solidFill>
              </a:rPr>
              <a:t>Bulgarien,</a:t>
            </a:r>
          </a:p>
          <a:p>
            <a:pPr lvl="0" algn="ctr"/>
            <a:r>
              <a:rPr lang="de-DE" b="1" dirty="0" smtClean="0">
                <a:solidFill>
                  <a:srgbClr val="C00000"/>
                </a:solidFill>
              </a:rPr>
              <a:t>Moldawien</a:t>
            </a:r>
          </a:p>
          <a:p>
            <a:pPr lvl="0" algn="ctr"/>
            <a:r>
              <a:rPr lang="de-DE" sz="1400" b="1" dirty="0" smtClean="0">
                <a:solidFill>
                  <a:srgbClr val="C00000"/>
                </a:solidFill>
              </a:rPr>
              <a:t> </a:t>
            </a:r>
            <a:endParaRPr lang="de-DE" b="1" dirty="0">
              <a:solidFill>
                <a:srgbClr val="C00000"/>
              </a:solidFill>
            </a:endParaRPr>
          </a:p>
        </p:txBody>
      </p:sp>
      <p:sp>
        <p:nvSpPr>
          <p:cNvPr id="7" name="Pfeil nach rechts 6"/>
          <p:cNvSpPr/>
          <p:nvPr/>
        </p:nvSpPr>
        <p:spPr>
          <a:xfrm rot="16200000">
            <a:off x="4314250" y="1400734"/>
            <a:ext cx="42862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3428992" y="1000108"/>
            <a:ext cx="2428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/>
              <a:t>DSD-DFU-Schulen</a:t>
            </a:r>
            <a:endParaRPr lang="de-DE" sz="2000" b="1" dirty="0"/>
          </a:p>
        </p:txBody>
      </p:sp>
      <p:sp>
        <p:nvSpPr>
          <p:cNvPr id="9" name="Pfeil nach unten 8"/>
          <p:cNvSpPr/>
          <p:nvPr/>
        </p:nvSpPr>
        <p:spPr>
          <a:xfrm rot="14292987">
            <a:off x="5747582" y="2324856"/>
            <a:ext cx="484632" cy="40690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0" name="Pfeil nach unten 9"/>
          <p:cNvSpPr/>
          <p:nvPr/>
        </p:nvSpPr>
        <p:spPr>
          <a:xfrm rot="18511759">
            <a:off x="5639916" y="3827595"/>
            <a:ext cx="484632" cy="40690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Pfeil nach unten 10"/>
          <p:cNvSpPr/>
          <p:nvPr/>
        </p:nvSpPr>
        <p:spPr>
          <a:xfrm>
            <a:off x="4214810" y="4500570"/>
            <a:ext cx="484632" cy="40690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6357950" y="2071678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/>
              <a:t>Deutschsprachige Lehrstühle</a:t>
            </a:r>
            <a:endParaRPr lang="de-DE" sz="2000" b="1" dirty="0"/>
          </a:p>
        </p:txBody>
      </p:sp>
      <p:sp>
        <p:nvSpPr>
          <p:cNvPr id="13" name="Textfeld 12"/>
          <p:cNvSpPr txBox="1"/>
          <p:nvPr/>
        </p:nvSpPr>
        <p:spPr>
          <a:xfrm>
            <a:off x="6072198" y="4071942"/>
            <a:ext cx="2571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/>
              <a:t>Soziale Einrichtungen</a:t>
            </a:r>
            <a:endParaRPr lang="de-DE" sz="2000" b="1" dirty="0"/>
          </a:p>
        </p:txBody>
      </p:sp>
      <p:sp>
        <p:nvSpPr>
          <p:cNvPr id="14" name="Textfeld 13"/>
          <p:cNvSpPr txBox="1"/>
          <p:nvPr/>
        </p:nvSpPr>
        <p:spPr>
          <a:xfrm>
            <a:off x="3571868" y="5072074"/>
            <a:ext cx="23574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/>
              <a:t>Kirchen/ Glaubensgemein-schaften</a:t>
            </a:r>
            <a:endParaRPr lang="de-DE" sz="2000" b="1" dirty="0"/>
          </a:p>
        </p:txBody>
      </p:sp>
      <p:sp>
        <p:nvSpPr>
          <p:cNvPr id="15" name="Datumsplatzhalt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z="1000" dirty="0" smtClean="0"/>
              <a:t>01.09.2007</a:t>
            </a:r>
            <a:endParaRPr lang="de-DE" sz="1000" dirty="0"/>
          </a:p>
        </p:txBody>
      </p:sp>
      <p:sp>
        <p:nvSpPr>
          <p:cNvPr id="16" name="Fußzeilenplatzhalt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z="1000" smtClean="0">
                <a:solidFill>
                  <a:srgbClr val="C00000"/>
                </a:solidFill>
              </a:rPr>
              <a:t>ZfA-DSD-DFU- Projekt Weltethos in Rumänien </a:t>
            </a:r>
            <a:endParaRPr lang="de-DE" sz="1000" dirty="0">
              <a:solidFill>
                <a:srgbClr val="C00000"/>
              </a:solidFill>
            </a:endParaRPr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18" name="Pfeil nach unten 17"/>
          <p:cNvSpPr/>
          <p:nvPr/>
        </p:nvSpPr>
        <p:spPr>
          <a:xfrm rot="7026759">
            <a:off x="2763825" y="2390949"/>
            <a:ext cx="484632" cy="40690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9" name="Pfeil nach unten 18"/>
          <p:cNvSpPr/>
          <p:nvPr/>
        </p:nvSpPr>
        <p:spPr>
          <a:xfrm rot="2900334">
            <a:off x="2928242" y="3899009"/>
            <a:ext cx="484632" cy="40690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1500166" y="4286256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/>
              <a:t>Agnostiker</a:t>
            </a:r>
            <a:endParaRPr lang="de-DE" sz="2000" b="1" dirty="0"/>
          </a:p>
        </p:txBody>
      </p:sp>
      <p:sp>
        <p:nvSpPr>
          <p:cNvPr id="21" name="Textfeld 20"/>
          <p:cNvSpPr txBox="1"/>
          <p:nvPr/>
        </p:nvSpPr>
        <p:spPr>
          <a:xfrm>
            <a:off x="1357290" y="2000240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/>
              <a:t>Atheisten</a:t>
            </a:r>
            <a:endParaRPr lang="de-D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  <p:bldP spid="6" grpId="0" animBg="1"/>
      <p:bldP spid="6" grpId="1" animBg="1"/>
      <p:bldP spid="7" grpId="0" animBg="1"/>
      <p:bldP spid="8" grpId="0"/>
      <p:bldP spid="9" grpId="0" animBg="1"/>
      <p:bldP spid="10" grpId="0" animBg="1"/>
      <p:bldP spid="11" grpId="0" animBg="1"/>
      <p:bldP spid="12" grpId="0"/>
      <p:bldP spid="13" grpId="0"/>
      <p:bldP spid="14" grpId="0"/>
      <p:bldP spid="18" grpId="0" animBg="1"/>
      <p:bldP spid="19" grpId="0" animBg="1"/>
      <p:bldP spid="20" grpId="0"/>
      <p:bldP spid="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Präsentationsmöglichkeiten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de-DE"/>
              <a:t>Referate zur Geschichte</a:t>
            </a:r>
          </a:p>
          <a:p>
            <a:pPr>
              <a:lnSpc>
                <a:spcPct val="90000"/>
              </a:lnSpc>
            </a:pPr>
            <a:r>
              <a:rPr lang="de-DE"/>
              <a:t>Fotodokumentationen</a:t>
            </a:r>
          </a:p>
          <a:p>
            <a:pPr>
              <a:lnSpc>
                <a:spcPct val="90000"/>
              </a:lnSpc>
            </a:pPr>
            <a:r>
              <a:rPr lang="de-DE"/>
              <a:t>Zeichnungen zu utopischen Entwürfen</a:t>
            </a:r>
          </a:p>
          <a:p>
            <a:pPr>
              <a:lnSpc>
                <a:spcPct val="90000"/>
              </a:lnSpc>
            </a:pPr>
            <a:r>
              <a:rPr lang="de-DE"/>
              <a:t>Kreatives Schreiben / Zukunftsmodelle</a:t>
            </a:r>
          </a:p>
          <a:p>
            <a:pPr>
              <a:lnSpc>
                <a:spcPct val="90000"/>
              </a:lnSpc>
            </a:pPr>
            <a:r>
              <a:rPr lang="de-DE"/>
              <a:t>Rollenspiele </a:t>
            </a:r>
          </a:p>
          <a:p>
            <a:pPr>
              <a:lnSpc>
                <a:spcPct val="90000"/>
              </a:lnSpc>
            </a:pPr>
            <a:r>
              <a:rPr lang="de-DE"/>
              <a:t>Filmdokumentationen / Collagen / Interviews</a:t>
            </a:r>
          </a:p>
          <a:p>
            <a:pPr>
              <a:lnSpc>
                <a:spcPct val="90000"/>
              </a:lnSpc>
            </a:pPr>
            <a:r>
              <a:rPr lang="de-DE"/>
              <a:t>Plakate</a:t>
            </a:r>
          </a:p>
          <a:p>
            <a:pPr>
              <a:lnSpc>
                <a:spcPct val="90000"/>
              </a:lnSpc>
            </a:pP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DSC001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5913"/>
            <a:ext cx="9101138" cy="6826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DSC001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-387350"/>
            <a:ext cx="5954713" cy="7939088"/>
          </a:xfrm>
          <a:prstGeom prst="rect">
            <a:avLst/>
          </a:prstGeom>
          <a:noFill/>
        </p:spPr>
      </p:pic>
      <p:pic>
        <p:nvPicPr>
          <p:cNvPr id="3077" name="Picture 5" descr="DSC001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1052513"/>
            <a:ext cx="6751637" cy="5064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SC001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96875" y="-892175"/>
            <a:ext cx="5449888" cy="7265988"/>
          </a:xfrm>
          <a:prstGeom prst="rect">
            <a:avLst/>
          </a:prstGeom>
          <a:noFill/>
        </p:spPr>
      </p:pic>
      <p:pic>
        <p:nvPicPr>
          <p:cNvPr id="4101" name="Picture 5" descr="DSC001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836613"/>
            <a:ext cx="7289800" cy="5467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DSC0014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0"/>
            <a:ext cx="4732338" cy="6308725"/>
          </a:xfrm>
          <a:prstGeom prst="rect">
            <a:avLst/>
          </a:prstGeom>
          <a:noFill/>
        </p:spPr>
      </p:pic>
      <p:pic>
        <p:nvPicPr>
          <p:cNvPr id="5125" name="Picture 5" descr="DSC001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404813"/>
            <a:ext cx="4259263" cy="56784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DSC0014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0"/>
            <a:ext cx="8562975" cy="64214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DSC001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0"/>
            <a:ext cx="6043613" cy="80565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6600">
                <a:solidFill>
                  <a:srgbClr val="FF0000"/>
                </a:solidFill>
              </a:rPr>
              <a:t>Projekt</a:t>
            </a:r>
            <a:r>
              <a:rPr lang="de-DE"/>
              <a:t> </a:t>
            </a:r>
            <a:r>
              <a:rPr lang="de-DE">
                <a:solidFill>
                  <a:srgbClr val="FF0000"/>
                </a:solidFill>
              </a:rPr>
              <a:t>Weltethos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sz="5400">
                <a:solidFill>
                  <a:srgbClr val="FF0000"/>
                </a:solidFill>
              </a:rPr>
              <a:t>„Expertenkongress“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>
                <a:solidFill>
                  <a:srgbClr val="FF0000"/>
                </a:solidFill>
              </a:rPr>
              <a:t>Ziele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2800">
                <a:solidFill>
                  <a:srgbClr val="FF0000"/>
                </a:solidFill>
              </a:rPr>
              <a:t>Kennenlernen der verschiedenen Religionsgemeinschaften in der Region / vor Ort</a:t>
            </a:r>
          </a:p>
          <a:p>
            <a:r>
              <a:rPr lang="de-DE" sz="2800">
                <a:solidFill>
                  <a:srgbClr val="FF0000"/>
                </a:solidFill>
              </a:rPr>
              <a:t>Kontakt zu bzw. Einladung der Vertreter der verschiedenen regionalen Religionsgruppen und/oder Wissenschaftlern</a:t>
            </a:r>
          </a:p>
          <a:p>
            <a:r>
              <a:rPr lang="de-DE" sz="2800">
                <a:solidFill>
                  <a:srgbClr val="FF0000"/>
                </a:solidFill>
              </a:rPr>
              <a:t>Vertiefende Gespräche mit Vertretern der verschiedenen Religionsgruppen</a:t>
            </a:r>
          </a:p>
          <a:p>
            <a:endParaRPr lang="de-DE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>
                <a:solidFill>
                  <a:srgbClr val="FF0000"/>
                </a:solidFill>
              </a:rPr>
              <a:t>Methode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de-DE">
                <a:solidFill>
                  <a:srgbClr val="FF0000"/>
                </a:solidFill>
              </a:rPr>
              <a:t>Bei der Erarbeitung auf der Schülerseite: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DE">
                <a:solidFill>
                  <a:srgbClr val="FF0000"/>
                </a:solidFill>
                <a:sym typeface="Wingdings" pitchFamily="2" charset="2"/>
              </a:rPr>
              <a:t></a:t>
            </a:r>
            <a:r>
              <a:rPr lang="de-DE">
                <a:solidFill>
                  <a:srgbClr val="FF0000"/>
                </a:solidFill>
              </a:rPr>
              <a:t>GA - „Expertenkongress“ / Gruppenpuzzle</a:t>
            </a:r>
          </a:p>
          <a:p>
            <a:pPr>
              <a:lnSpc>
                <a:spcPct val="90000"/>
              </a:lnSpc>
            </a:pPr>
            <a:r>
              <a:rPr lang="de-DE">
                <a:solidFill>
                  <a:srgbClr val="FF0000"/>
                </a:solidFill>
              </a:rPr>
              <a:t>Arbeit in den Expertengruppen zu den einzelnen Religionen</a:t>
            </a:r>
          </a:p>
          <a:p>
            <a:pPr>
              <a:lnSpc>
                <a:spcPct val="90000"/>
              </a:lnSpc>
            </a:pPr>
            <a:r>
              <a:rPr lang="de-DE">
                <a:solidFill>
                  <a:srgbClr val="FF0000"/>
                </a:solidFill>
              </a:rPr>
              <a:t>Präsentation in den Stammgruppen</a:t>
            </a:r>
          </a:p>
          <a:p>
            <a:pPr>
              <a:lnSpc>
                <a:spcPct val="90000"/>
              </a:lnSpc>
            </a:pPr>
            <a:r>
              <a:rPr lang="de-DE">
                <a:solidFill>
                  <a:srgbClr val="FF0000"/>
                </a:solidFill>
                <a:sym typeface="Wingdings" pitchFamily="2" charset="2"/>
              </a:rPr>
              <a:t> alle S. sind bei Erarbeitung und Präsentation beteiligt</a:t>
            </a:r>
          </a:p>
          <a:p>
            <a:pPr>
              <a:lnSpc>
                <a:spcPct val="90000"/>
              </a:lnSpc>
              <a:buFontTx/>
              <a:buNone/>
            </a:pPr>
            <a:endParaRPr lang="de-DE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de-DE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990584"/>
          </a:xfrm>
        </p:spPr>
        <p:txBody>
          <a:bodyPr>
            <a:noAutofit/>
          </a:bodyPr>
          <a:lstStyle/>
          <a:p>
            <a:pPr algn="ctr"/>
            <a:r>
              <a:rPr lang="de-DE" sz="3200" b="1" dirty="0" smtClean="0"/>
              <a:t>„Projekt Weltethos“ in Mediasch </a:t>
            </a:r>
            <a:br>
              <a:rPr lang="de-DE" sz="3200" b="1" dirty="0" smtClean="0"/>
            </a:br>
            <a:r>
              <a:rPr lang="de-DE" sz="3200" b="1" dirty="0" smtClean="0"/>
              <a:t>12. – 15. März 2008 mit DSD –Schulen aus </a:t>
            </a:r>
            <a:endParaRPr lang="de-DE" sz="3200" b="1" dirty="0"/>
          </a:p>
        </p:txBody>
      </p:sp>
      <p:sp>
        <p:nvSpPr>
          <p:cNvPr id="7" name="Ellipse 6"/>
          <p:cNvSpPr/>
          <p:nvPr/>
        </p:nvSpPr>
        <p:spPr>
          <a:xfrm>
            <a:off x="714348" y="1643050"/>
            <a:ext cx="1571636" cy="714380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Sathmar</a:t>
            </a:r>
            <a:endParaRPr lang="de-DE" dirty="0"/>
          </a:p>
        </p:txBody>
      </p:sp>
      <p:sp>
        <p:nvSpPr>
          <p:cNvPr id="8" name="Ellipse 7"/>
          <p:cNvSpPr/>
          <p:nvPr/>
        </p:nvSpPr>
        <p:spPr>
          <a:xfrm>
            <a:off x="500034" y="2714620"/>
            <a:ext cx="1428760" cy="714380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Oradea</a:t>
            </a:r>
            <a:endParaRPr lang="de-DE" dirty="0"/>
          </a:p>
        </p:txBody>
      </p:sp>
      <p:sp>
        <p:nvSpPr>
          <p:cNvPr id="10" name="Ellipse 9"/>
          <p:cNvSpPr/>
          <p:nvPr/>
        </p:nvSpPr>
        <p:spPr>
          <a:xfrm>
            <a:off x="428596" y="4286256"/>
            <a:ext cx="1714512" cy="785818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Temeswar</a:t>
            </a:r>
            <a:endParaRPr lang="de-DE" dirty="0"/>
          </a:p>
        </p:txBody>
      </p:sp>
      <p:sp>
        <p:nvSpPr>
          <p:cNvPr id="11" name="Ellipse 10"/>
          <p:cNvSpPr/>
          <p:nvPr/>
        </p:nvSpPr>
        <p:spPr>
          <a:xfrm>
            <a:off x="1000100" y="5143512"/>
            <a:ext cx="2214578" cy="785818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Karansebesch</a:t>
            </a:r>
            <a:endParaRPr lang="de-DE" dirty="0"/>
          </a:p>
        </p:txBody>
      </p:sp>
      <p:sp>
        <p:nvSpPr>
          <p:cNvPr id="12" name="Ellipse 11"/>
          <p:cNvSpPr/>
          <p:nvPr/>
        </p:nvSpPr>
        <p:spPr>
          <a:xfrm>
            <a:off x="3428992" y="5286388"/>
            <a:ext cx="1714512" cy="714380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Reschitza</a:t>
            </a:r>
            <a:endParaRPr lang="de-DE" dirty="0"/>
          </a:p>
        </p:txBody>
      </p:sp>
      <p:sp>
        <p:nvSpPr>
          <p:cNvPr id="13" name="Ellipse 12"/>
          <p:cNvSpPr/>
          <p:nvPr/>
        </p:nvSpPr>
        <p:spPr>
          <a:xfrm>
            <a:off x="6000760" y="1428736"/>
            <a:ext cx="1500198" cy="700086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Suceava</a:t>
            </a:r>
            <a:endParaRPr lang="de-DE" dirty="0"/>
          </a:p>
        </p:txBody>
      </p:sp>
      <p:sp>
        <p:nvSpPr>
          <p:cNvPr id="14" name="Ellipse 13"/>
          <p:cNvSpPr/>
          <p:nvPr/>
        </p:nvSpPr>
        <p:spPr>
          <a:xfrm>
            <a:off x="6715140" y="2214554"/>
            <a:ext cx="1071570" cy="714380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Iasi</a:t>
            </a:r>
            <a:endParaRPr lang="de-DE" dirty="0"/>
          </a:p>
        </p:txBody>
      </p:sp>
      <p:sp>
        <p:nvSpPr>
          <p:cNvPr id="15" name="Ellipse 14"/>
          <p:cNvSpPr/>
          <p:nvPr/>
        </p:nvSpPr>
        <p:spPr>
          <a:xfrm>
            <a:off x="5715008" y="4000504"/>
            <a:ext cx="1714512" cy="714380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Kronstadt</a:t>
            </a:r>
            <a:endParaRPr lang="de-DE" dirty="0"/>
          </a:p>
        </p:txBody>
      </p:sp>
      <p:sp>
        <p:nvSpPr>
          <p:cNvPr id="16" name="Ellipse 15"/>
          <p:cNvSpPr/>
          <p:nvPr/>
        </p:nvSpPr>
        <p:spPr>
          <a:xfrm>
            <a:off x="7143768" y="4643446"/>
            <a:ext cx="1785950" cy="771524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Konstanza</a:t>
            </a:r>
            <a:endParaRPr lang="de-DE" dirty="0"/>
          </a:p>
        </p:txBody>
      </p:sp>
      <p:sp>
        <p:nvSpPr>
          <p:cNvPr id="17" name="Ellipse 16"/>
          <p:cNvSpPr/>
          <p:nvPr/>
        </p:nvSpPr>
        <p:spPr>
          <a:xfrm>
            <a:off x="6643702" y="5500702"/>
            <a:ext cx="1285884" cy="628648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Varna</a:t>
            </a:r>
            <a:endParaRPr lang="de-DE" dirty="0"/>
          </a:p>
        </p:txBody>
      </p:sp>
      <p:sp>
        <p:nvSpPr>
          <p:cNvPr id="18" name="Ellipse 17"/>
          <p:cNvSpPr/>
          <p:nvPr/>
        </p:nvSpPr>
        <p:spPr>
          <a:xfrm>
            <a:off x="4500562" y="2214554"/>
            <a:ext cx="1857388" cy="700086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Schässburg</a:t>
            </a:r>
            <a:endParaRPr lang="de-DE" dirty="0"/>
          </a:p>
        </p:txBody>
      </p:sp>
      <p:sp>
        <p:nvSpPr>
          <p:cNvPr id="19" name="Ellipse 18"/>
          <p:cNvSpPr/>
          <p:nvPr/>
        </p:nvSpPr>
        <p:spPr>
          <a:xfrm>
            <a:off x="4500562" y="1428736"/>
            <a:ext cx="1357322" cy="771524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Bistritz</a:t>
            </a:r>
            <a:endParaRPr lang="de-DE" dirty="0"/>
          </a:p>
        </p:txBody>
      </p:sp>
      <p:sp>
        <p:nvSpPr>
          <p:cNvPr id="20" name="Ellipse 19"/>
          <p:cNvSpPr/>
          <p:nvPr/>
        </p:nvSpPr>
        <p:spPr>
          <a:xfrm>
            <a:off x="3643306" y="4429132"/>
            <a:ext cx="2357454" cy="700086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Hermannstadt</a:t>
            </a:r>
            <a:endParaRPr lang="de-DE" dirty="0"/>
          </a:p>
        </p:txBody>
      </p:sp>
      <p:sp>
        <p:nvSpPr>
          <p:cNvPr id="21" name="Ellipse 20"/>
          <p:cNvSpPr/>
          <p:nvPr/>
        </p:nvSpPr>
        <p:spPr>
          <a:xfrm>
            <a:off x="2714612" y="1571612"/>
            <a:ext cx="1714512" cy="714380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Neumarkt</a:t>
            </a:r>
            <a:endParaRPr lang="de-DE" dirty="0"/>
          </a:p>
        </p:txBody>
      </p:sp>
      <p:sp>
        <p:nvSpPr>
          <p:cNvPr id="22" name="Ellipse 21"/>
          <p:cNvSpPr/>
          <p:nvPr/>
        </p:nvSpPr>
        <p:spPr>
          <a:xfrm>
            <a:off x="2285984" y="4000504"/>
            <a:ext cx="1643074" cy="700086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Diemrich</a:t>
            </a:r>
            <a:endParaRPr lang="de-DE" dirty="0"/>
          </a:p>
        </p:txBody>
      </p:sp>
      <p:sp>
        <p:nvSpPr>
          <p:cNvPr id="23" name="Ellipse 22"/>
          <p:cNvSpPr/>
          <p:nvPr/>
        </p:nvSpPr>
        <p:spPr>
          <a:xfrm>
            <a:off x="7643834" y="6000768"/>
            <a:ext cx="1285884" cy="628648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Burgas</a:t>
            </a:r>
            <a:endParaRPr lang="de-DE" dirty="0"/>
          </a:p>
        </p:txBody>
      </p:sp>
      <p:sp>
        <p:nvSpPr>
          <p:cNvPr id="24" name="Ellipse 23"/>
          <p:cNvSpPr/>
          <p:nvPr/>
        </p:nvSpPr>
        <p:spPr>
          <a:xfrm>
            <a:off x="5572132" y="6000768"/>
            <a:ext cx="1285884" cy="700086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Lovech</a:t>
            </a:r>
            <a:endParaRPr lang="de-DE" dirty="0"/>
          </a:p>
        </p:txBody>
      </p:sp>
      <p:sp>
        <p:nvSpPr>
          <p:cNvPr id="25" name="Ellipse 24"/>
          <p:cNvSpPr/>
          <p:nvPr/>
        </p:nvSpPr>
        <p:spPr>
          <a:xfrm>
            <a:off x="7429520" y="3071810"/>
            <a:ext cx="1500198" cy="642942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Chisinau</a:t>
            </a:r>
            <a:endParaRPr lang="de-DE" dirty="0"/>
          </a:p>
        </p:txBody>
      </p:sp>
      <p:sp>
        <p:nvSpPr>
          <p:cNvPr id="26" name="Ellipse 25"/>
          <p:cNvSpPr/>
          <p:nvPr/>
        </p:nvSpPr>
        <p:spPr>
          <a:xfrm>
            <a:off x="571472" y="3500438"/>
            <a:ext cx="1285884" cy="771524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Arad</a:t>
            </a:r>
            <a:endParaRPr lang="de-DE" dirty="0"/>
          </a:p>
        </p:txBody>
      </p:sp>
      <p:sp>
        <p:nvSpPr>
          <p:cNvPr id="27" name="Pfeil nach rechts 26"/>
          <p:cNvSpPr/>
          <p:nvPr/>
        </p:nvSpPr>
        <p:spPr>
          <a:xfrm rot="20622681">
            <a:off x="2909409" y="3433415"/>
            <a:ext cx="610236" cy="484632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Pfeil nach unten 27"/>
          <p:cNvSpPr/>
          <p:nvPr/>
        </p:nvSpPr>
        <p:spPr>
          <a:xfrm rot="4211478">
            <a:off x="5375032" y="3124921"/>
            <a:ext cx="484632" cy="529004"/>
          </a:xfrm>
          <a:prstGeom prst="down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Pfeil nach unten 28"/>
          <p:cNvSpPr/>
          <p:nvPr/>
        </p:nvSpPr>
        <p:spPr>
          <a:xfrm rot="9277541">
            <a:off x="4516657" y="3865061"/>
            <a:ext cx="484632" cy="517632"/>
          </a:xfrm>
          <a:prstGeom prst="down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Pfeil nach unten 29"/>
          <p:cNvSpPr/>
          <p:nvPr/>
        </p:nvSpPr>
        <p:spPr>
          <a:xfrm rot="20218738">
            <a:off x="3670449" y="2428188"/>
            <a:ext cx="484632" cy="602848"/>
          </a:xfrm>
          <a:prstGeom prst="down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/>
          <p:cNvSpPr/>
          <p:nvPr/>
        </p:nvSpPr>
        <p:spPr>
          <a:xfrm>
            <a:off x="3500430" y="3071810"/>
            <a:ext cx="1785950" cy="78581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accent6">
                    <a:lumMod val="75000"/>
                  </a:schemeClr>
                </a:solidFill>
              </a:rPr>
              <a:t>Mediasch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1" animBg="1"/>
      <p:bldP spid="3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e-DE">
                <a:solidFill>
                  <a:srgbClr val="FF0000"/>
                </a:solidFill>
              </a:rPr>
              <a:t>Organisation eines tatsächlichen Expertenkongresses unter den Fragestellungen:</a:t>
            </a:r>
          </a:p>
          <a:p>
            <a:r>
              <a:rPr lang="de-DE">
                <a:solidFill>
                  <a:srgbClr val="FF0000"/>
                </a:solidFill>
              </a:rPr>
              <a:t>1. Welche gemeinsamen humanen Werte der Religionen lassen herausstellen?</a:t>
            </a:r>
          </a:p>
          <a:p>
            <a:r>
              <a:rPr lang="de-DE">
                <a:solidFill>
                  <a:srgbClr val="FF0000"/>
                </a:solidFill>
              </a:rPr>
              <a:t>2. Welchen Beitrag können die Religionen zum Weltfrieden leisten?</a:t>
            </a:r>
          </a:p>
          <a:p>
            <a:pPr>
              <a:buFontTx/>
              <a:buNone/>
            </a:pPr>
            <a:endParaRPr lang="de-DE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>
                <a:solidFill>
                  <a:srgbClr val="FF0000"/>
                </a:solidFill>
              </a:rPr>
              <a:t>Abschluss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e-DE">
                <a:solidFill>
                  <a:srgbClr val="FF0000"/>
                </a:solidFill>
              </a:rPr>
              <a:t>Besichtigung konkreter Projekte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>
                <a:solidFill>
                  <a:srgbClr val="FF0000"/>
                </a:solidFill>
              </a:rPr>
              <a:t>beteiligte Fächer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de-DE" sz="2800">
                <a:solidFill>
                  <a:srgbClr val="FF0000"/>
                </a:solidFill>
              </a:rPr>
              <a:t>Religion/Ethik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de-DE" sz="2800">
                <a:solidFill>
                  <a:srgbClr val="FF0000"/>
                </a:solidFill>
                <a:sym typeface="Wingdings" pitchFamily="2" charset="2"/>
              </a:rPr>
              <a:t> Besondere Relevanz im rumänischen Schulsystem</a:t>
            </a:r>
            <a:endParaRPr lang="de-DE" sz="280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de-DE" sz="2800">
                <a:solidFill>
                  <a:srgbClr val="FF0000"/>
                </a:solidFill>
              </a:rPr>
              <a:t>DaF/DaM</a:t>
            </a:r>
          </a:p>
          <a:p>
            <a:pPr>
              <a:lnSpc>
                <a:spcPct val="90000"/>
              </a:lnSpc>
            </a:pPr>
            <a:r>
              <a:rPr lang="de-DE" sz="2800">
                <a:solidFill>
                  <a:srgbClr val="FF0000"/>
                </a:solidFill>
              </a:rPr>
              <a:t>Geschichte / Geo</a:t>
            </a:r>
          </a:p>
          <a:p>
            <a:pPr>
              <a:lnSpc>
                <a:spcPct val="90000"/>
              </a:lnSpc>
            </a:pPr>
            <a:r>
              <a:rPr lang="de-DE" sz="2800">
                <a:solidFill>
                  <a:srgbClr val="FF0000"/>
                </a:solidFill>
              </a:rPr>
              <a:t>Ev.: Kunst, Musik</a:t>
            </a:r>
          </a:p>
          <a:p>
            <a:pPr>
              <a:lnSpc>
                <a:spcPct val="90000"/>
              </a:lnSpc>
            </a:pPr>
            <a:r>
              <a:rPr lang="de-DE" sz="2800">
                <a:solidFill>
                  <a:srgbClr val="FF0000"/>
                </a:solidFill>
              </a:rPr>
              <a:t>Eher ungeeignet: NaWi, Sport</a:t>
            </a:r>
          </a:p>
          <a:p>
            <a:pPr>
              <a:lnSpc>
                <a:spcPct val="90000"/>
              </a:lnSpc>
            </a:pPr>
            <a:r>
              <a:rPr lang="de-DE" sz="2800">
                <a:solidFill>
                  <a:srgbClr val="FF0000"/>
                </a:solidFill>
                <a:sym typeface="Wingdings" pitchFamily="2" charset="2"/>
              </a:rPr>
              <a:t> Möglichkeit der Auflösung des Fächerkanons als Projektwoche</a:t>
            </a:r>
            <a:endParaRPr lang="de-DE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>
                <a:solidFill>
                  <a:srgbClr val="FF0000"/>
                </a:solidFill>
              </a:rPr>
              <a:t>Geeignete Klassenstufen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e-DE">
                <a:solidFill>
                  <a:srgbClr val="FF0000"/>
                </a:solidFill>
              </a:rPr>
              <a:t>Je nach didaktischer Reduktion in allen Klassenstufen möglich</a:t>
            </a:r>
          </a:p>
          <a:p>
            <a:r>
              <a:rPr lang="de-DE">
                <a:solidFill>
                  <a:srgbClr val="FF0000"/>
                </a:solidFill>
              </a:rPr>
              <a:t>Expertenkongress wohl eher erst ab Klasse 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44</a:t>
            </a:fld>
            <a:endParaRPr lang="de-DE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Ergebnisse der Gruppenarbeit 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1214414" y="2428868"/>
            <a:ext cx="342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smtClean="0"/>
              <a:t>Gruppe 2</a:t>
            </a:r>
            <a:endParaRPr lang="de-DE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P100016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/>
          <p:cNvSpPr/>
          <p:nvPr/>
        </p:nvSpPr>
        <p:spPr>
          <a:xfrm>
            <a:off x="3000364" y="2000240"/>
            <a:ext cx="3071834" cy="2857520"/>
          </a:xfrm>
          <a:prstGeom prst="ellipse">
            <a:avLst/>
          </a:prstGeom>
          <a:solidFill>
            <a:srgbClr val="66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5" name="Rechteck 4"/>
          <p:cNvSpPr/>
          <p:nvPr/>
        </p:nvSpPr>
        <p:spPr>
          <a:xfrm>
            <a:off x="3357554" y="2500306"/>
            <a:ext cx="242889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de-DE" sz="2400" b="1" dirty="0" smtClean="0"/>
              <a:t>Aspekte aus </a:t>
            </a:r>
          </a:p>
          <a:p>
            <a:pPr lvl="0" algn="ctr">
              <a:defRPr/>
            </a:pPr>
            <a:r>
              <a:rPr lang="de-DE" sz="2400" b="1" dirty="0" smtClean="0">
                <a:solidFill>
                  <a:srgbClr val="FF0000"/>
                </a:solidFill>
              </a:rPr>
              <a:t>Projekt </a:t>
            </a:r>
            <a:br>
              <a:rPr lang="de-DE" sz="2400" b="1" dirty="0" smtClean="0">
                <a:solidFill>
                  <a:srgbClr val="FF0000"/>
                </a:solidFill>
              </a:rPr>
            </a:br>
            <a:r>
              <a:rPr lang="de-DE" sz="2400" b="1" dirty="0" smtClean="0">
                <a:solidFill>
                  <a:srgbClr val="FF0000"/>
                </a:solidFill>
              </a:rPr>
              <a:t>Weltethos </a:t>
            </a:r>
          </a:p>
          <a:p>
            <a:pPr lvl="0" algn="ctr">
              <a:defRPr/>
            </a:pPr>
            <a:r>
              <a:rPr lang="de-DE" sz="2400" b="1" dirty="0" smtClean="0">
                <a:solidFill>
                  <a:srgbClr val="FF0000"/>
                </a:solidFill>
              </a:rPr>
              <a:t>in Rumänien</a:t>
            </a:r>
          </a:p>
          <a:p>
            <a:pPr lvl="0" algn="ctr">
              <a:defRPr/>
            </a:pPr>
            <a:r>
              <a:rPr lang="de-DE" b="1" dirty="0" smtClean="0">
                <a:solidFill>
                  <a:srgbClr val="FF0000"/>
                </a:solidFill>
              </a:rPr>
              <a:t>und anderswo</a:t>
            </a:r>
          </a:p>
        </p:txBody>
      </p:sp>
      <p:sp>
        <p:nvSpPr>
          <p:cNvPr id="8" name="Ellipse 7"/>
          <p:cNvSpPr/>
          <p:nvPr/>
        </p:nvSpPr>
        <p:spPr>
          <a:xfrm>
            <a:off x="1643042" y="1428736"/>
            <a:ext cx="1857388" cy="171451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Inhalt im  DSD- und DFU-Unterricht</a:t>
            </a:r>
            <a:endParaRPr lang="de-DE" dirty="0"/>
          </a:p>
        </p:txBody>
      </p:sp>
      <p:grpSp>
        <p:nvGrpSpPr>
          <p:cNvPr id="9" name="Gruppieren 8"/>
          <p:cNvGrpSpPr/>
          <p:nvPr/>
        </p:nvGrpSpPr>
        <p:grpSpPr>
          <a:xfrm>
            <a:off x="3428992" y="285728"/>
            <a:ext cx="2143136" cy="1842867"/>
            <a:chOff x="2214568" y="-63893"/>
            <a:chExt cx="2143136" cy="1842867"/>
          </a:xfrm>
        </p:grpSpPr>
        <p:sp>
          <p:nvSpPr>
            <p:cNvPr id="10" name="Ellipse 9"/>
            <p:cNvSpPr/>
            <p:nvPr/>
          </p:nvSpPr>
          <p:spPr>
            <a:xfrm>
              <a:off x="2286006" y="-63893"/>
              <a:ext cx="2071698" cy="1842867"/>
            </a:xfrm>
            <a:prstGeom prst="ellipse">
              <a:avLst/>
            </a:prstGeom>
            <a:solidFill>
              <a:schemeClr val="tx2">
                <a:lumMod val="75000"/>
                <a:alpha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1" name="Ellipse 4"/>
            <p:cNvSpPr/>
            <p:nvPr/>
          </p:nvSpPr>
          <p:spPr>
            <a:xfrm>
              <a:off x="2214568" y="221859"/>
              <a:ext cx="1857388" cy="13031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1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dirty="0" smtClean="0"/>
                <a:t>Die e</a:t>
              </a:r>
              <a:r>
                <a:rPr lang="de-DE" sz="2000" kern="1200" dirty="0" smtClean="0"/>
                <a:t>igene und andere Religionen</a:t>
              </a:r>
              <a:endParaRPr lang="de-DE" sz="2000" kern="1200" dirty="0"/>
            </a:p>
          </p:txBody>
        </p:sp>
      </p:grpSp>
      <p:sp>
        <p:nvSpPr>
          <p:cNvPr id="12" name="Ellipse 11"/>
          <p:cNvSpPr/>
          <p:nvPr/>
        </p:nvSpPr>
        <p:spPr>
          <a:xfrm>
            <a:off x="5715008" y="1500174"/>
            <a:ext cx="2071703" cy="1928825"/>
          </a:xfrm>
          <a:prstGeom prst="ellipse">
            <a:avLst/>
          </a:prstGeom>
          <a:solidFill>
            <a:srgbClr val="FFFF00">
              <a:alpha val="5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/>
          <a:lstStyle/>
          <a:p>
            <a:pPr algn="ctr"/>
            <a:endParaRPr lang="de-DE" dirty="0" smtClean="0"/>
          </a:p>
          <a:p>
            <a:pPr algn="ctr"/>
            <a:r>
              <a:rPr lang="de-DE" sz="2000" dirty="0" smtClean="0"/>
              <a:t>Hans Küng:</a:t>
            </a:r>
          </a:p>
          <a:p>
            <a:pPr algn="ctr"/>
            <a:r>
              <a:rPr lang="de-DE" sz="2000" dirty="0" smtClean="0"/>
              <a:t>Projekt Weltethos</a:t>
            </a:r>
            <a:endParaRPr lang="de-DE" sz="20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5643570" y="3571876"/>
            <a:ext cx="2146305" cy="1986312"/>
            <a:chOff x="4308051" y="3085786"/>
            <a:chExt cx="2146305" cy="1986312"/>
          </a:xfrm>
        </p:grpSpPr>
        <p:sp>
          <p:nvSpPr>
            <p:cNvPr id="14" name="Ellipse 13"/>
            <p:cNvSpPr/>
            <p:nvPr/>
          </p:nvSpPr>
          <p:spPr>
            <a:xfrm>
              <a:off x="4308051" y="3085786"/>
              <a:ext cx="2146305" cy="1986312"/>
            </a:xfrm>
            <a:prstGeom prst="ellipse">
              <a:avLst/>
            </a:prstGeom>
            <a:solidFill>
              <a:srgbClr val="FFFF00">
                <a:alpha val="5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5" name="Ellipse 4"/>
            <p:cNvSpPr/>
            <p:nvPr/>
          </p:nvSpPr>
          <p:spPr>
            <a:xfrm>
              <a:off x="4522365" y="3300100"/>
              <a:ext cx="1685945" cy="126679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de-DE" sz="2000" kern="1200" dirty="0" smtClean="0"/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dirty="0" smtClean="0"/>
                <a:t>Weltethos 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dirty="0" smtClean="0"/>
                <a:t>und 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dirty="0" smtClean="0"/>
                <a:t>Globalisierung</a:t>
              </a:r>
              <a:endParaRPr lang="de-DE" sz="2000" kern="1200" dirty="0"/>
            </a:p>
          </p:txBody>
        </p:sp>
      </p:grpSp>
      <p:grpSp>
        <p:nvGrpSpPr>
          <p:cNvPr id="16" name="Gruppieren 15"/>
          <p:cNvGrpSpPr/>
          <p:nvPr/>
        </p:nvGrpSpPr>
        <p:grpSpPr>
          <a:xfrm>
            <a:off x="3714744" y="4714884"/>
            <a:ext cx="1928826" cy="1714512"/>
            <a:chOff x="2500332" y="4000520"/>
            <a:chExt cx="1585030" cy="1512983"/>
          </a:xfrm>
        </p:grpSpPr>
        <p:sp>
          <p:nvSpPr>
            <p:cNvPr id="17" name="Ellipse 16"/>
            <p:cNvSpPr/>
            <p:nvPr/>
          </p:nvSpPr>
          <p:spPr>
            <a:xfrm>
              <a:off x="2500332" y="4000520"/>
              <a:ext cx="1585030" cy="1512983"/>
            </a:xfrm>
            <a:prstGeom prst="ellipse">
              <a:avLst/>
            </a:prstGeom>
            <a:solidFill>
              <a:srgbClr val="FFFF00">
                <a:alpha val="5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8" name="Ellipse 4"/>
            <p:cNvSpPr/>
            <p:nvPr/>
          </p:nvSpPr>
          <p:spPr>
            <a:xfrm>
              <a:off x="2638161" y="4216660"/>
              <a:ext cx="1357322" cy="11207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800" kern="1200" dirty="0" smtClean="0"/>
                <a:t> </a:t>
              </a:r>
              <a:r>
                <a:rPr lang="de-DE" sz="2000" kern="1200" dirty="0" smtClean="0"/>
                <a:t>Ethos/ Religion 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dirty="0" smtClean="0"/>
                <a:t>u</a:t>
              </a:r>
              <a:r>
                <a:rPr lang="de-DE" sz="2000" kern="1200" dirty="0" smtClean="0"/>
                <a:t>nd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kern="1200" dirty="0" smtClean="0"/>
                <a:t> Literatur</a:t>
              </a:r>
              <a:endParaRPr lang="de-DE" sz="2000" kern="1200" dirty="0"/>
            </a:p>
          </p:txBody>
        </p:sp>
      </p:grpSp>
      <p:grpSp>
        <p:nvGrpSpPr>
          <p:cNvPr id="22" name="Gruppieren 21"/>
          <p:cNvGrpSpPr/>
          <p:nvPr/>
        </p:nvGrpSpPr>
        <p:grpSpPr>
          <a:xfrm>
            <a:off x="1500166" y="3571876"/>
            <a:ext cx="1886392" cy="1785950"/>
            <a:chOff x="285757" y="3000395"/>
            <a:chExt cx="1886392" cy="1773055"/>
          </a:xfrm>
        </p:grpSpPr>
        <p:sp>
          <p:nvSpPr>
            <p:cNvPr id="23" name="Ellipse 22"/>
            <p:cNvSpPr/>
            <p:nvPr/>
          </p:nvSpPr>
          <p:spPr>
            <a:xfrm>
              <a:off x="285757" y="3000395"/>
              <a:ext cx="1886392" cy="1773055"/>
            </a:xfrm>
            <a:prstGeom prst="ellipse">
              <a:avLst/>
            </a:prstGeom>
            <a:solidFill>
              <a:srgbClr val="FFFF00">
                <a:alpha val="5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24" name="Ellipse 4"/>
            <p:cNvSpPr/>
            <p:nvPr/>
          </p:nvSpPr>
          <p:spPr>
            <a:xfrm>
              <a:off x="562013" y="3270439"/>
              <a:ext cx="1333880" cy="130388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800" kern="1200" dirty="0" smtClean="0"/>
                <a:t>Mitwirkung in einer sozialen Einrichtung/ Tätigkeit</a:t>
              </a:r>
              <a:endParaRPr lang="de-DE" sz="1800" kern="1200" dirty="0"/>
            </a:p>
          </p:txBody>
        </p:sp>
      </p:grpSp>
      <p:graphicFrame>
        <p:nvGraphicFramePr>
          <p:cNvPr id="20" name="Diagramm 19"/>
          <p:cNvGraphicFramePr/>
          <p:nvPr/>
        </p:nvGraphicFramePr>
        <p:xfrm>
          <a:off x="285720" y="500042"/>
          <a:ext cx="6357950" cy="577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8" grpId="0" animBg="1"/>
      <p:bldP spid="12" grpId="0" animBg="1"/>
      <p:bldGraphic spid="20" grpId="0">
        <p:bldAsOne/>
      </p:bldGraphic>
      <p:bldGraphic spid="20" grpId="1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5357818" y="6858000"/>
            <a:ext cx="3581400" cy="384048"/>
          </a:xfrm>
        </p:spPr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  </a:t>
            </a:r>
            <a:r>
              <a:rPr lang="de-DE" sz="3200" dirty="0" smtClean="0"/>
              <a:t>Was ist ein Ethos?</a:t>
            </a:r>
            <a:endParaRPr lang="de-DE" sz="3200" dirty="0"/>
          </a:p>
        </p:txBody>
      </p:sp>
      <p:sp>
        <p:nvSpPr>
          <p:cNvPr id="7" name="Textfeld 6"/>
          <p:cNvSpPr txBox="1"/>
          <p:nvPr/>
        </p:nvSpPr>
        <p:spPr>
          <a:xfrm>
            <a:off x="1142976" y="1571612"/>
            <a:ext cx="685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 smtClean="0"/>
              <a:t>Die „Ethik“ ist die Lehre der Sitten.  </a:t>
            </a:r>
            <a:endParaRPr lang="de-DE" sz="3200" dirty="0"/>
          </a:p>
        </p:txBody>
      </p:sp>
      <p:sp>
        <p:nvSpPr>
          <p:cNvPr id="8" name="Textfeld 7"/>
          <p:cNvSpPr txBox="1"/>
          <p:nvPr/>
        </p:nvSpPr>
        <p:spPr>
          <a:xfrm>
            <a:off x="1142976" y="2357430"/>
            <a:ext cx="67151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 smtClean="0"/>
              <a:t>Das „Ethos“ ist die Gesamthaltung moralischer Gesinnung. </a:t>
            </a:r>
            <a:endParaRPr lang="de-DE" sz="3200" dirty="0"/>
          </a:p>
        </p:txBody>
      </p:sp>
      <p:sp>
        <p:nvSpPr>
          <p:cNvPr id="9" name="Textfeld 8"/>
          <p:cNvSpPr txBox="1"/>
          <p:nvPr/>
        </p:nvSpPr>
        <p:spPr>
          <a:xfrm>
            <a:off x="1142976" y="3714752"/>
            <a:ext cx="66437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 smtClean="0"/>
              <a:t>Haltungen und Verhalten zeigen sich im Großen wie im Kleinen. </a:t>
            </a:r>
            <a:endParaRPr lang="de-DE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      Kernaussage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571440" y="2357430"/>
            <a:ext cx="85725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b="1" dirty="0" smtClean="0">
                <a:solidFill>
                  <a:srgbClr val="C00000"/>
                </a:solidFill>
              </a:rPr>
              <a:t>&gt;&gt;Es gibt keinen Weltfrieden </a:t>
            </a:r>
          </a:p>
          <a:p>
            <a:r>
              <a:rPr lang="de-DE" sz="4400" b="1" dirty="0" smtClean="0">
                <a:solidFill>
                  <a:srgbClr val="C00000"/>
                </a:solidFill>
              </a:rPr>
              <a:t>     ohne Religionsfrieden &lt;&lt; </a:t>
            </a:r>
            <a:endParaRPr lang="de-DE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C00000"/>
                </a:solidFill>
              </a:rPr>
              <a:t>ZfA-DSD-DFU- Projekt Weltethos in Rumänien </a:t>
            </a: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728682"/>
          </a:xfrm>
        </p:spPr>
        <p:txBody>
          <a:bodyPr>
            <a:normAutofit fontScale="90000"/>
          </a:bodyPr>
          <a:lstStyle/>
          <a:p>
            <a:pPr algn="ctr"/>
            <a:r>
              <a:rPr lang="de-DE" b="1" dirty="0" smtClean="0"/>
              <a:t>Drei  </a:t>
            </a:r>
            <a:r>
              <a:rPr lang="de-DE" sz="3600" b="1" dirty="0" smtClean="0"/>
              <a:t>Projektbereiche</a:t>
            </a:r>
            <a:r>
              <a:rPr lang="de-DE" b="1" dirty="0" smtClean="0"/>
              <a:t> </a:t>
            </a:r>
            <a:endParaRPr lang="de-DE" b="1" dirty="0"/>
          </a:p>
        </p:txBody>
      </p:sp>
      <p:sp>
        <p:nvSpPr>
          <p:cNvPr id="6" name="Textfeld 5"/>
          <p:cNvSpPr txBox="1"/>
          <p:nvPr/>
        </p:nvSpPr>
        <p:spPr>
          <a:xfrm>
            <a:off x="1500166" y="4929198"/>
            <a:ext cx="621510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smtClean="0"/>
              <a:t>Ein Präsentationsseminar</a:t>
            </a:r>
          </a:p>
          <a:p>
            <a:pPr algn="ctr"/>
            <a:r>
              <a:rPr lang="de-DE" sz="3200" dirty="0" smtClean="0"/>
              <a:t>12.-15. März 2008 in Mediasch</a:t>
            </a:r>
            <a:endParaRPr lang="de-DE" sz="3200" dirty="0"/>
          </a:p>
        </p:txBody>
      </p:sp>
      <p:graphicFrame>
        <p:nvGraphicFramePr>
          <p:cNvPr id="7" name="Diagramm 6"/>
          <p:cNvGraphicFramePr/>
          <p:nvPr/>
        </p:nvGraphicFramePr>
        <p:xfrm>
          <a:off x="1500166" y="1071546"/>
          <a:ext cx="6215106" cy="3714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Ellipse 7"/>
          <p:cNvSpPr/>
          <p:nvPr/>
        </p:nvSpPr>
        <p:spPr>
          <a:xfrm>
            <a:off x="3071802" y="1928802"/>
            <a:ext cx="2914664" cy="257176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interkulturell</a:t>
            </a:r>
          </a:p>
          <a:p>
            <a:pPr algn="ctr"/>
            <a:r>
              <a:rPr lang="de-DE" sz="2400" dirty="0" smtClean="0"/>
              <a:t>interethnisch</a:t>
            </a:r>
          </a:p>
          <a:p>
            <a:pPr algn="ctr"/>
            <a:r>
              <a:rPr lang="de-DE" sz="2400" dirty="0" smtClean="0"/>
              <a:t>international</a:t>
            </a:r>
            <a:endParaRPr lang="de-DE" sz="2400" dirty="0"/>
          </a:p>
        </p:txBody>
      </p:sp>
      <p:sp>
        <p:nvSpPr>
          <p:cNvPr id="9" name="Textfeld 8"/>
          <p:cNvSpPr txBox="1"/>
          <p:nvPr/>
        </p:nvSpPr>
        <p:spPr>
          <a:xfrm rot="1873725">
            <a:off x="2729281" y="1434073"/>
            <a:ext cx="492443" cy="2674427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de-DE" sz="2000" b="1" dirty="0" smtClean="0">
                <a:solidFill>
                  <a:schemeClr val="bg1"/>
                </a:solidFill>
              </a:rPr>
              <a:t>in deutscher Sprache</a:t>
            </a:r>
            <a:endParaRPr lang="de-DE" sz="2000" b="1" dirty="0">
              <a:solidFill>
                <a:schemeClr val="bg1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 rot="3829511">
            <a:off x="4712414" y="2669769"/>
            <a:ext cx="2696447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unset" dir="t"/>
            </a:scene3d>
          </a:bodyPr>
          <a:lstStyle/>
          <a:p>
            <a:r>
              <a:rPr lang="de-DE" sz="2000" b="1" dirty="0" smtClean="0">
                <a:solidFill>
                  <a:schemeClr val="bg1"/>
                </a:solidFill>
              </a:rPr>
              <a:t>in </a:t>
            </a:r>
            <a:r>
              <a:rPr lang="de-DE" sz="2000" b="1" dirty="0" smtClean="0">
                <a:solidFill>
                  <a:schemeClr val="bg1"/>
                </a:solidFill>
                <a:effectLst>
                  <a:outerShdw blurRad="50800" dist="1130300" sx="1000" sy="1000" algn="ctr" rotWithShape="0">
                    <a:srgbClr val="000000">
                      <a:alpha val="56000"/>
                    </a:srgbClr>
                  </a:outerShdw>
                </a:effectLst>
              </a:rPr>
              <a:t>deutscher</a:t>
            </a:r>
            <a:r>
              <a:rPr lang="de-DE" sz="2000" b="1" dirty="0" smtClean="0">
                <a:solidFill>
                  <a:schemeClr val="bg1"/>
                </a:solidFill>
              </a:rPr>
              <a:t> Sprache</a:t>
            </a:r>
            <a:endParaRPr lang="de-DE" sz="2000" b="1" dirty="0">
              <a:solidFill>
                <a:schemeClr val="bg1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3357554" y="4500570"/>
            <a:ext cx="2708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b="1" dirty="0" smtClean="0">
                <a:solidFill>
                  <a:schemeClr val="bg1"/>
                </a:solidFill>
              </a:rPr>
              <a:t>in deutscher Sprache</a:t>
            </a:r>
            <a:endParaRPr lang="de-DE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Graphic spid="7" grpId="0">
        <p:bldAsOne/>
      </p:bldGraphic>
      <p:bldP spid="8" grpId="1" animBg="1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nhaltsplatzhalter 6" descr="Gruppenbild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1" cy="6858001"/>
          </a:xfr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01.09.2007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ACEAE9-142A-4C6D-9C10-1C7F5E97942E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ZfA-DSD-DFU- Projekt Weltethos in Rumänien 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ier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i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i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865</Words>
  <Application>Microsoft Office PowerPoint</Application>
  <PresentationFormat>Bildschirmpräsentation (4:3)</PresentationFormat>
  <Paragraphs>268</Paragraphs>
  <Slides>45</Slides>
  <Notes>3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0</vt:i4>
      </vt:variant>
      <vt:variant>
        <vt:lpstr>Folientitel</vt:lpstr>
      </vt:variant>
      <vt:variant>
        <vt:i4>45</vt:i4>
      </vt:variant>
    </vt:vector>
  </HeadingPairs>
  <TitlesOfParts>
    <vt:vector size="46" baseType="lpstr">
      <vt:lpstr>Papier</vt:lpstr>
      <vt:lpstr>Folie 1</vt:lpstr>
      <vt:lpstr>Projekt Weltethos in Rumänien</vt:lpstr>
      <vt:lpstr>Folie 3</vt:lpstr>
      <vt:lpstr>„Projekt Weltethos“ in Mediasch  12. – 15. März 2008 mit DSD –Schulen aus </vt:lpstr>
      <vt:lpstr>Folie 5</vt:lpstr>
      <vt:lpstr>  Was ist ein Ethos?</vt:lpstr>
      <vt:lpstr>      Kernaussage</vt:lpstr>
      <vt:lpstr>Drei  Projektbereiche </vt:lpstr>
      <vt:lpstr>Folie 9</vt:lpstr>
      <vt:lpstr>Stadtplan Mediasch</vt:lpstr>
      <vt:lpstr>Folie 11</vt:lpstr>
      <vt:lpstr>Folie 12</vt:lpstr>
      <vt:lpstr>Folie 13</vt:lpstr>
      <vt:lpstr>Projekt Weltethos in Rumänien</vt:lpstr>
      <vt:lpstr>Folie 15</vt:lpstr>
      <vt:lpstr>Folie 16</vt:lpstr>
      <vt:lpstr>Didaktisches Dreieck des Unterrichts</vt:lpstr>
      <vt:lpstr>Soziales  und  fachliches  Lernen</vt:lpstr>
      <vt:lpstr>Folie 19</vt:lpstr>
      <vt:lpstr>Folie 20</vt:lpstr>
      <vt:lpstr>Folie 21</vt:lpstr>
      <vt:lpstr>Aufgabe für eine Projektgruppe  (2)</vt:lpstr>
      <vt:lpstr>Aufgabe für eine Projektgruppe (1)</vt:lpstr>
      <vt:lpstr>Ergebnisse der Gruppenarbeit </vt:lpstr>
      <vt:lpstr>Folie 25</vt:lpstr>
      <vt:lpstr>Medias – zwischen Fortschritt und Tradition </vt:lpstr>
      <vt:lpstr>Lernzielpotenziale</vt:lpstr>
      <vt:lpstr>Phasen des Projekts </vt:lpstr>
      <vt:lpstr>Mögliche Rahmenthemen  </vt:lpstr>
      <vt:lpstr>Präsentationsmöglichkeiten</vt:lpstr>
      <vt:lpstr>Folie 31</vt:lpstr>
      <vt:lpstr>Folie 32</vt:lpstr>
      <vt:lpstr>Folie 33</vt:lpstr>
      <vt:lpstr>Folie 34</vt:lpstr>
      <vt:lpstr>Folie 35</vt:lpstr>
      <vt:lpstr>Folie 36</vt:lpstr>
      <vt:lpstr>Projekt Weltethos</vt:lpstr>
      <vt:lpstr>Ziele</vt:lpstr>
      <vt:lpstr>Methode</vt:lpstr>
      <vt:lpstr>Folie 40</vt:lpstr>
      <vt:lpstr>Abschluss</vt:lpstr>
      <vt:lpstr>beteiligte Fächer</vt:lpstr>
      <vt:lpstr>Geeignete Klassenstufen</vt:lpstr>
      <vt:lpstr>Ergebnisse der Gruppenarbeit </vt:lpstr>
      <vt:lpstr>Folie 45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Projekt Weltethos in Rumänien</dc:title>
  <dc:creator>Dr. Rolf Willaredt</dc:creator>
  <cp:lastModifiedBy>Dr. Rolf Willaredt</cp:lastModifiedBy>
  <cp:revision>178</cp:revision>
  <dcterms:created xsi:type="dcterms:W3CDTF">2007-08-31T16:54:14Z</dcterms:created>
  <dcterms:modified xsi:type="dcterms:W3CDTF">2008-03-12T08:11:17Z</dcterms:modified>
</cp:coreProperties>
</file>